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313"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279" r:id="rId38"/>
    <p:sldId id="280" r:id="rId39"/>
    <p:sldId id="281" r:id="rId40"/>
    <p:sldId id="282" r:id="rId41"/>
    <p:sldId id="283" r:id="rId42"/>
    <p:sldId id="284" r:id="rId43"/>
    <p:sldId id="285" r:id="rId44"/>
    <p:sldId id="286" r:id="rId45"/>
    <p:sldId id="287" r:id="rId46"/>
    <p:sldId id="288" r:id="rId47"/>
    <p:sldId id="289" r:id="rId48"/>
    <p:sldId id="290" r:id="rId49"/>
    <p:sldId id="291" r:id="rId50"/>
    <p:sldId id="292" r:id="rId51"/>
    <p:sldId id="293" r:id="rId52"/>
    <p:sldId id="294" r:id="rId53"/>
    <p:sldId id="295" r:id="rId54"/>
    <p:sldId id="296" r:id="rId55"/>
    <p:sldId id="297" r:id="rId56"/>
    <p:sldId id="298" r:id="rId57"/>
    <p:sldId id="299" r:id="rId58"/>
    <p:sldId id="300"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EAA1DCC-0B0E-4A7E-A3B3-CC4D9D758BD2}"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415E73F-1EB7-47F2-9595-7C08A6B1E23F}" type="slidenum">
              <a:rPr lang="en-US" smtClean="0"/>
              <a:t>‹#›</a:t>
            </a:fld>
            <a:endParaRPr lang="en-US"/>
          </a:p>
        </p:txBody>
      </p:sp>
    </p:spTree>
    <p:extLst>
      <p:ext uri="{BB962C8B-B14F-4D97-AF65-F5344CB8AC3E}">
        <p14:creationId xmlns:p14="http://schemas.microsoft.com/office/powerpoint/2010/main" val="6158935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EAA1DCC-0B0E-4A7E-A3B3-CC4D9D758BD2}"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415E73F-1EB7-47F2-9595-7C08A6B1E23F}" type="slidenum">
              <a:rPr lang="en-US" smtClean="0"/>
              <a:t>‹#›</a:t>
            </a:fld>
            <a:endParaRPr lang="en-US"/>
          </a:p>
        </p:txBody>
      </p:sp>
    </p:spTree>
    <p:extLst>
      <p:ext uri="{BB962C8B-B14F-4D97-AF65-F5344CB8AC3E}">
        <p14:creationId xmlns:p14="http://schemas.microsoft.com/office/powerpoint/2010/main" val="36626635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EAA1DCC-0B0E-4A7E-A3B3-CC4D9D758BD2}"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415E73F-1EB7-47F2-9595-7C08A6B1E23F}" type="slidenum">
              <a:rPr lang="en-US" smtClean="0"/>
              <a:t>‹#›</a:t>
            </a:fld>
            <a:endParaRPr lang="en-US"/>
          </a:p>
        </p:txBody>
      </p:sp>
    </p:spTree>
    <p:extLst>
      <p:ext uri="{BB962C8B-B14F-4D97-AF65-F5344CB8AC3E}">
        <p14:creationId xmlns:p14="http://schemas.microsoft.com/office/powerpoint/2010/main" val="24842227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EAA1DCC-0B0E-4A7E-A3B3-CC4D9D758BD2}"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415E73F-1EB7-47F2-9595-7C08A6B1E23F}" type="slidenum">
              <a:rPr lang="en-US" smtClean="0"/>
              <a:t>‹#›</a:t>
            </a:fld>
            <a:endParaRPr lang="en-US"/>
          </a:p>
        </p:txBody>
      </p:sp>
    </p:spTree>
    <p:extLst>
      <p:ext uri="{BB962C8B-B14F-4D97-AF65-F5344CB8AC3E}">
        <p14:creationId xmlns:p14="http://schemas.microsoft.com/office/powerpoint/2010/main" val="6613011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EAA1DCC-0B0E-4A7E-A3B3-CC4D9D758BD2}"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415E73F-1EB7-47F2-9595-7C08A6B1E23F}" type="slidenum">
              <a:rPr lang="en-US" smtClean="0"/>
              <a:t>‹#›</a:t>
            </a:fld>
            <a:endParaRPr lang="en-US"/>
          </a:p>
        </p:txBody>
      </p:sp>
    </p:spTree>
    <p:extLst>
      <p:ext uri="{BB962C8B-B14F-4D97-AF65-F5344CB8AC3E}">
        <p14:creationId xmlns:p14="http://schemas.microsoft.com/office/powerpoint/2010/main" val="27245880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EAA1DCC-0B0E-4A7E-A3B3-CC4D9D758BD2}" type="datetimeFigureOut">
              <a:rPr lang="en-US" smtClean="0"/>
              <a:t>3/31/2020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415E73F-1EB7-47F2-9595-7C08A6B1E23F}" type="slidenum">
              <a:rPr lang="en-US" smtClean="0"/>
              <a:t>‹#›</a:t>
            </a:fld>
            <a:endParaRPr lang="en-US"/>
          </a:p>
        </p:txBody>
      </p:sp>
    </p:spTree>
    <p:extLst>
      <p:ext uri="{BB962C8B-B14F-4D97-AF65-F5344CB8AC3E}">
        <p14:creationId xmlns:p14="http://schemas.microsoft.com/office/powerpoint/2010/main" val="23886036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EAA1DCC-0B0E-4A7E-A3B3-CC4D9D758BD2}" type="datetimeFigureOut">
              <a:rPr lang="en-US" smtClean="0"/>
              <a:t>3/31/2020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415E73F-1EB7-47F2-9595-7C08A6B1E23F}" type="slidenum">
              <a:rPr lang="en-US" smtClean="0"/>
              <a:t>‹#›</a:t>
            </a:fld>
            <a:endParaRPr lang="en-US"/>
          </a:p>
        </p:txBody>
      </p:sp>
    </p:spTree>
    <p:extLst>
      <p:ext uri="{BB962C8B-B14F-4D97-AF65-F5344CB8AC3E}">
        <p14:creationId xmlns:p14="http://schemas.microsoft.com/office/powerpoint/2010/main" val="10513313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EAA1DCC-0B0E-4A7E-A3B3-CC4D9D758BD2}" type="datetimeFigureOut">
              <a:rPr lang="en-US" smtClean="0"/>
              <a:t>3/31/2020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415E73F-1EB7-47F2-9595-7C08A6B1E23F}" type="slidenum">
              <a:rPr lang="en-US" smtClean="0"/>
              <a:t>‹#›</a:t>
            </a:fld>
            <a:endParaRPr lang="en-US"/>
          </a:p>
        </p:txBody>
      </p:sp>
    </p:spTree>
    <p:extLst>
      <p:ext uri="{BB962C8B-B14F-4D97-AF65-F5344CB8AC3E}">
        <p14:creationId xmlns:p14="http://schemas.microsoft.com/office/powerpoint/2010/main" val="15872312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EAA1DCC-0B0E-4A7E-A3B3-CC4D9D758BD2}" type="datetimeFigureOut">
              <a:rPr lang="en-US" smtClean="0"/>
              <a:t>3/31/2020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415E73F-1EB7-47F2-9595-7C08A6B1E23F}" type="slidenum">
              <a:rPr lang="en-US" smtClean="0"/>
              <a:t>‹#›</a:t>
            </a:fld>
            <a:endParaRPr lang="en-US"/>
          </a:p>
        </p:txBody>
      </p:sp>
    </p:spTree>
    <p:extLst>
      <p:ext uri="{BB962C8B-B14F-4D97-AF65-F5344CB8AC3E}">
        <p14:creationId xmlns:p14="http://schemas.microsoft.com/office/powerpoint/2010/main" val="190152660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EAA1DCC-0B0E-4A7E-A3B3-CC4D9D758BD2}" type="datetimeFigureOut">
              <a:rPr lang="en-US" smtClean="0"/>
              <a:t>3/31/2020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415E73F-1EB7-47F2-9595-7C08A6B1E23F}" type="slidenum">
              <a:rPr lang="en-US" smtClean="0"/>
              <a:t>‹#›</a:t>
            </a:fld>
            <a:endParaRPr lang="en-US"/>
          </a:p>
        </p:txBody>
      </p:sp>
    </p:spTree>
    <p:extLst>
      <p:ext uri="{BB962C8B-B14F-4D97-AF65-F5344CB8AC3E}">
        <p14:creationId xmlns:p14="http://schemas.microsoft.com/office/powerpoint/2010/main" val="1275209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EAA1DCC-0B0E-4A7E-A3B3-CC4D9D758BD2}" type="datetimeFigureOut">
              <a:rPr lang="en-US" smtClean="0"/>
              <a:t>3/31/2020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415E73F-1EB7-47F2-9595-7C08A6B1E23F}" type="slidenum">
              <a:rPr lang="en-US" smtClean="0"/>
              <a:t>‹#›</a:t>
            </a:fld>
            <a:endParaRPr lang="en-US"/>
          </a:p>
        </p:txBody>
      </p:sp>
    </p:spTree>
    <p:extLst>
      <p:ext uri="{BB962C8B-B14F-4D97-AF65-F5344CB8AC3E}">
        <p14:creationId xmlns:p14="http://schemas.microsoft.com/office/powerpoint/2010/main" val="252715738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A1DCC-0B0E-4A7E-A3B3-CC4D9D758BD2}" type="datetimeFigureOut">
              <a:rPr lang="en-US" smtClean="0"/>
              <a:t>3/31/2020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5E73F-1EB7-47F2-9595-7C08A6B1E23F}" type="slidenum">
              <a:rPr lang="en-US" smtClean="0"/>
              <a:t>‹#›</a:t>
            </a:fld>
            <a:endParaRPr lang="en-US"/>
          </a:p>
        </p:txBody>
      </p:sp>
    </p:spTree>
    <p:extLst>
      <p:ext uri="{BB962C8B-B14F-4D97-AF65-F5344CB8AC3E}">
        <p14:creationId xmlns:p14="http://schemas.microsoft.com/office/powerpoint/2010/main" val="2473999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 y="1981200"/>
            <a:ext cx="8763000" cy="1619251"/>
          </a:xfrm>
        </p:spPr>
        <p:style>
          <a:lnRef idx="1">
            <a:schemeClr val="accent2"/>
          </a:lnRef>
          <a:fillRef idx="3">
            <a:schemeClr val="accent2"/>
          </a:fillRef>
          <a:effectRef idx="2">
            <a:schemeClr val="accent2"/>
          </a:effectRef>
          <a:fontRef idx="minor">
            <a:schemeClr val="lt1"/>
          </a:fontRef>
        </p:style>
        <p:txBody>
          <a:bodyPr>
            <a:normAutofit/>
          </a:bodyPr>
          <a:lstStyle/>
          <a:p>
            <a:pPr rtl="1"/>
            <a:r>
              <a:rPr lang="ar-EG" sz="6600" dirty="0" smtClean="0">
                <a:cs typeface="PT Bold Heading" pitchFamily="2" charset="-78"/>
              </a:rPr>
              <a:t> فن الاتيكيت والبروتوكول 1</a:t>
            </a:r>
            <a:endParaRPr lang="en-US" sz="6600" dirty="0">
              <a:cs typeface="PT Bold Heading" pitchFamily="2" charset="-78"/>
            </a:endParaRPr>
          </a:p>
        </p:txBody>
      </p:sp>
      <p:sp>
        <p:nvSpPr>
          <p:cNvPr id="3" name="عنوان فرعي 2"/>
          <p:cNvSpPr>
            <a:spLocks noGrp="1"/>
          </p:cNvSpPr>
          <p:nvPr>
            <p:ph type="subTitle" idx="1"/>
          </p:nvPr>
        </p:nvSpPr>
        <p:spPr>
          <a:xfrm>
            <a:off x="1066800" y="3886200"/>
            <a:ext cx="6705600" cy="1981200"/>
          </a:xfrm>
        </p:spPr>
        <p:txBody>
          <a:bodyPr>
            <a:noAutofit/>
          </a:bodyPr>
          <a:lstStyle/>
          <a:p>
            <a:r>
              <a:rPr lang="ar-EG" sz="5400" dirty="0" smtClean="0">
                <a:solidFill>
                  <a:srgbClr val="0070C0"/>
                </a:solidFill>
                <a:cs typeface="PT Bold Heading" pitchFamily="2" charset="-78"/>
              </a:rPr>
              <a:t>دكتور</a:t>
            </a:r>
          </a:p>
          <a:p>
            <a:r>
              <a:rPr lang="ar-EG" sz="5400" dirty="0" smtClean="0">
                <a:solidFill>
                  <a:srgbClr val="0070C0"/>
                </a:solidFill>
                <a:cs typeface="PT Bold Heading" pitchFamily="2" charset="-78"/>
              </a:rPr>
              <a:t>محمد عبد البديع السيد</a:t>
            </a:r>
            <a:endParaRPr lang="en-US" sz="5400" dirty="0">
              <a:solidFill>
                <a:srgbClr val="0070C0"/>
              </a:solidFill>
              <a:cs typeface="PT Bold Heading" pitchFamily="2" charset="-78"/>
            </a:endParaRPr>
          </a:p>
        </p:txBody>
      </p:sp>
    </p:spTree>
    <p:extLst>
      <p:ext uri="{BB962C8B-B14F-4D97-AF65-F5344CB8AC3E}">
        <p14:creationId xmlns:p14="http://schemas.microsoft.com/office/powerpoint/2010/main" val="39035207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686800" cy="63246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4400" dirty="0">
                <a:cs typeface="PT Bold Heading" pitchFamily="2" charset="-78"/>
              </a:rPr>
              <a:t>العرب كانوا سبّاقين إلى حمل راية العلم، فسطعت شموس معارفهم وعلومهم لتنير العقول في الشرق والغرب. وضمن هذا السياق كانت لهم كتب كثيرة تحت عناوين: آداب السلوك، والآداب السلطانية، وآداب الحوار، وغيرها. وكانوا ينظرون إلى آداب المعاشرة كدليل على حضارة الشعوب وتمدنهم.</a:t>
            </a:r>
            <a:endParaRPr lang="en-US" sz="4400" dirty="0">
              <a:cs typeface="PT Bold Heading" pitchFamily="2" charset="-78"/>
            </a:endParaRPr>
          </a:p>
          <a:p>
            <a:pPr marL="0" indent="0" algn="r" rtl="1">
              <a:buNone/>
            </a:pPr>
            <a:endParaRPr lang="en-US" sz="4400" dirty="0">
              <a:cs typeface="PT Bold Heading" pitchFamily="2" charset="-78"/>
            </a:endParaRPr>
          </a:p>
        </p:txBody>
      </p:sp>
    </p:spTree>
    <p:extLst>
      <p:ext uri="{BB962C8B-B14F-4D97-AF65-F5344CB8AC3E}">
        <p14:creationId xmlns:p14="http://schemas.microsoft.com/office/powerpoint/2010/main" val="24334585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pPr rtl="1"/>
            <a:r>
              <a:rPr lang="ar-SA" sz="6000" dirty="0">
                <a:cs typeface="PT Bold Heading" pitchFamily="2" charset="-78"/>
              </a:rPr>
              <a:t>مفهوم الاتيكيت</a:t>
            </a:r>
            <a:r>
              <a:rPr lang="ar-SA" sz="6000" b="1" dirty="0">
                <a:cs typeface="PT Bold Heading" pitchFamily="2" charset="-78"/>
              </a:rPr>
              <a:t> </a:t>
            </a:r>
            <a:endParaRPr lang="en-US" sz="6000" dirty="0">
              <a:cs typeface="PT Bold Heading" pitchFamily="2" charset="-78"/>
            </a:endParaRPr>
          </a:p>
        </p:txBody>
      </p:sp>
      <p:sp>
        <p:nvSpPr>
          <p:cNvPr id="3" name="عنصر نائب للمحتوى 2"/>
          <p:cNvSpPr>
            <a:spLocks noGrp="1"/>
          </p:cNvSpPr>
          <p:nvPr>
            <p:ph idx="1"/>
          </p:nvPr>
        </p:nvSpPr>
        <p:spPr>
          <a:xfrm>
            <a:off x="152400" y="1600200"/>
            <a:ext cx="8763000" cy="5029200"/>
          </a:xfrm>
        </p:spPr>
        <p:txBody>
          <a:bodyPr>
            <a:normAutofit fontScale="85000" lnSpcReduction="10000"/>
          </a:bodyPr>
          <a:lstStyle/>
          <a:p>
            <a:pPr marL="0" indent="0" algn="r" rtl="1">
              <a:buNone/>
            </a:pPr>
            <a:r>
              <a:rPr lang="ar-SA" dirty="0">
                <a:cs typeface="PT Bold Heading" pitchFamily="2" charset="-78"/>
              </a:rPr>
              <a:t>الإتيكيت هو احترام النفس، واحترام الآخرين، وحسن التعامل معهم</a:t>
            </a:r>
            <a:r>
              <a:rPr lang="en-US" dirty="0">
                <a:cs typeface="PT Bold Heading" pitchFamily="2" charset="-78"/>
              </a:rPr>
              <a:t/>
            </a:r>
            <a:br>
              <a:rPr lang="en-US" dirty="0">
                <a:cs typeface="PT Bold Heading" pitchFamily="2" charset="-78"/>
              </a:rPr>
            </a:br>
            <a:r>
              <a:rPr lang="ar-SA" dirty="0">
                <a:cs typeface="PT Bold Heading" pitchFamily="2" charset="-78"/>
              </a:rPr>
              <a:t>ذلك مفهوم راق ومحتوى إنساني حضاري</a:t>
            </a:r>
            <a:r>
              <a:rPr lang="ar-EG" dirty="0">
                <a:cs typeface="PT Bold Heading" pitchFamily="2" charset="-78"/>
              </a:rPr>
              <a:t>.</a:t>
            </a:r>
            <a:endParaRPr lang="en-US" dirty="0">
              <a:cs typeface="PT Bold Heading" pitchFamily="2" charset="-78"/>
            </a:endParaRPr>
          </a:p>
          <a:p>
            <a:pPr marL="0" indent="0" algn="r" rtl="1">
              <a:buNone/>
            </a:pPr>
            <a:r>
              <a:rPr lang="ar-SA" b="1" dirty="0">
                <a:cs typeface="PT Bold Heading" pitchFamily="2" charset="-78"/>
              </a:rPr>
              <a:t>وللإتيكيت معاني كثيرة يمكن رصدها علي النحو التالي :</a:t>
            </a:r>
            <a:endParaRPr lang="en-US" dirty="0">
              <a:cs typeface="PT Bold Heading" pitchFamily="2" charset="-78"/>
            </a:endParaRPr>
          </a:p>
          <a:p>
            <a:pPr marL="0" indent="0" algn="r" rtl="1">
              <a:buNone/>
            </a:pPr>
            <a:r>
              <a:rPr lang="ar-SA" b="1" dirty="0">
                <a:solidFill>
                  <a:srgbClr val="C00000"/>
                </a:solidFill>
                <a:cs typeface="PT Bold Heading" pitchFamily="2" charset="-78"/>
              </a:rPr>
              <a:t>1 - مفهوم الاتيكيت في الموسوعة البريطانية</a:t>
            </a:r>
            <a:r>
              <a:rPr lang="en-US" dirty="0">
                <a:solidFill>
                  <a:srgbClr val="C00000"/>
                </a:solidFill>
                <a:cs typeface="PT Bold Heading" pitchFamily="2" charset="-78"/>
              </a:rPr>
              <a:t>:</a:t>
            </a:r>
            <a:r>
              <a:rPr lang="ar-SA" dirty="0">
                <a:solidFill>
                  <a:srgbClr val="C00000"/>
                </a:solidFill>
                <a:cs typeface="PT Bold Heading" pitchFamily="2" charset="-78"/>
              </a:rPr>
              <a:t>  يعني السلوك الذي يساعد الناس على الانسجام والتلاؤم مع بعضهم البعض ومع البيئة التي يعيشون فيها</a:t>
            </a:r>
            <a:r>
              <a:rPr lang="en-US" dirty="0">
                <a:solidFill>
                  <a:srgbClr val="C00000"/>
                </a:solidFill>
                <a:cs typeface="PT Bold Heading" pitchFamily="2" charset="-78"/>
              </a:rPr>
              <a:t>. </a:t>
            </a:r>
          </a:p>
          <a:p>
            <a:pPr marL="0" indent="0" algn="r" rtl="1">
              <a:buNone/>
            </a:pPr>
            <a:r>
              <a:rPr lang="ar-SA" b="1" dirty="0">
                <a:solidFill>
                  <a:srgbClr val="00B050"/>
                </a:solidFill>
                <a:cs typeface="PT Bold Heading" pitchFamily="2" charset="-78"/>
              </a:rPr>
              <a:t>2 - مفهوم الاتيكيت في الموسوعة الأمريكية</a:t>
            </a:r>
            <a:r>
              <a:rPr lang="en-US" dirty="0">
                <a:solidFill>
                  <a:srgbClr val="00B050"/>
                </a:solidFill>
                <a:cs typeface="PT Bold Heading" pitchFamily="2" charset="-78"/>
              </a:rPr>
              <a:t>: </a:t>
            </a:r>
            <a:r>
              <a:rPr lang="ar-SA" dirty="0">
                <a:solidFill>
                  <a:srgbClr val="00B050"/>
                </a:solidFill>
                <a:cs typeface="PT Bold Heading" pitchFamily="2" charset="-78"/>
              </a:rPr>
              <a:t>كلمة تعني التهذيب واللياقة وتحمل الفرد على تحسين علاقته بالآخرين</a:t>
            </a:r>
            <a:r>
              <a:rPr lang="en-US" dirty="0">
                <a:solidFill>
                  <a:srgbClr val="00B050"/>
                </a:solidFill>
                <a:cs typeface="PT Bold Heading" pitchFamily="2" charset="-78"/>
              </a:rPr>
              <a:t>.</a:t>
            </a:r>
          </a:p>
          <a:p>
            <a:pPr marL="0" indent="0" algn="r" rtl="1">
              <a:buNone/>
            </a:pPr>
            <a:r>
              <a:rPr lang="ar-SA" b="1" dirty="0">
                <a:solidFill>
                  <a:srgbClr val="0070C0"/>
                </a:solidFill>
                <a:cs typeface="PT Bold Heading" pitchFamily="2" charset="-78"/>
              </a:rPr>
              <a:t>3 - مفهوم الإتيكيت بالعربية يعني</a:t>
            </a:r>
            <a:r>
              <a:rPr lang="ar-SA" dirty="0">
                <a:solidFill>
                  <a:srgbClr val="0070C0"/>
                </a:solidFill>
                <a:cs typeface="PT Bold Heading" pitchFamily="2" charset="-78"/>
              </a:rPr>
              <a:t> : الذوق العام ، أو الذوق الاجتماعي ، أو آداب السلوك ، أو اللياقة ، أو فن التصرف في المواقف الحرجة .</a:t>
            </a:r>
            <a:r>
              <a:rPr lang="ar-SA" dirty="0">
                <a:cs typeface="PT Bold Heading" pitchFamily="2" charset="-78"/>
              </a:rPr>
              <a:t/>
            </a:r>
            <a:br>
              <a:rPr lang="ar-SA" dirty="0">
                <a:cs typeface="PT Bold Heading" pitchFamily="2" charset="-78"/>
              </a:rPr>
            </a:br>
            <a:endParaRPr lang="en-US" dirty="0">
              <a:cs typeface="PT Bold Heading" pitchFamily="2" charset="-78"/>
            </a:endParaRPr>
          </a:p>
        </p:txBody>
      </p:sp>
    </p:spTree>
    <p:extLst>
      <p:ext uri="{BB962C8B-B14F-4D97-AF65-F5344CB8AC3E}">
        <p14:creationId xmlns:p14="http://schemas.microsoft.com/office/powerpoint/2010/main" val="1609555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86800" cy="6172200"/>
          </a:xfrm>
        </p:spPr>
        <p:style>
          <a:lnRef idx="1">
            <a:schemeClr val="accent6"/>
          </a:lnRef>
          <a:fillRef idx="2">
            <a:schemeClr val="accent6"/>
          </a:fillRef>
          <a:effectRef idx="1">
            <a:schemeClr val="accent6"/>
          </a:effectRef>
          <a:fontRef idx="minor">
            <a:schemeClr val="dk1"/>
          </a:fontRef>
        </p:style>
        <p:txBody>
          <a:bodyPr>
            <a:normAutofit/>
          </a:bodyPr>
          <a:lstStyle/>
          <a:p>
            <a:pPr algn="r" rtl="1"/>
            <a:r>
              <a:rPr lang="en-US" sz="4000" b="1" dirty="0" err="1">
                <a:solidFill>
                  <a:srgbClr val="FF0000"/>
                </a:solidFill>
                <a:cs typeface="PT Bold Heading" pitchFamily="2" charset="-78"/>
              </a:rPr>
              <a:t>الاتيكيت</a:t>
            </a:r>
            <a:r>
              <a:rPr lang="en-US" sz="4000" dirty="0">
                <a:solidFill>
                  <a:srgbClr val="FF0000"/>
                </a:solidFill>
                <a:cs typeface="PT Bold Heading" pitchFamily="2" charset="-78"/>
              </a:rPr>
              <a:t> </a:t>
            </a:r>
            <a:r>
              <a:rPr lang="ar-EG" sz="4000" dirty="0">
                <a:solidFill>
                  <a:srgbClr val="FF0000"/>
                </a:solidFill>
                <a:cs typeface="PT Bold Heading" pitchFamily="2" charset="-78"/>
              </a:rPr>
              <a:t>: </a:t>
            </a:r>
            <a:r>
              <a:rPr lang="en-US" sz="4000" dirty="0" err="1">
                <a:solidFill>
                  <a:srgbClr val="FF0000"/>
                </a:solidFill>
                <a:cs typeface="PT Bold Heading" pitchFamily="2" charset="-78"/>
              </a:rPr>
              <a:t>يعني</a:t>
            </a:r>
            <a:r>
              <a:rPr lang="en-US" sz="4000" dirty="0">
                <a:solidFill>
                  <a:srgbClr val="FF0000"/>
                </a:solidFill>
                <a:cs typeface="PT Bold Heading" pitchFamily="2" charset="-78"/>
              </a:rPr>
              <a:t> </a:t>
            </a:r>
            <a:r>
              <a:rPr lang="en-US" sz="4000" dirty="0" err="1">
                <a:solidFill>
                  <a:srgbClr val="FF0000"/>
                </a:solidFill>
                <a:cs typeface="PT Bold Heading" pitchFamily="2" charset="-78"/>
              </a:rPr>
              <a:t>اللياقة</a:t>
            </a:r>
            <a:r>
              <a:rPr lang="en-US" sz="4000" dirty="0">
                <a:solidFill>
                  <a:srgbClr val="FF0000"/>
                </a:solidFill>
                <a:cs typeface="PT Bold Heading" pitchFamily="2" charset="-78"/>
              </a:rPr>
              <a:t> </a:t>
            </a:r>
            <a:r>
              <a:rPr lang="en-US" sz="4000" dirty="0" err="1">
                <a:solidFill>
                  <a:srgbClr val="FF0000"/>
                </a:solidFill>
                <a:cs typeface="PT Bold Heading" pitchFamily="2" charset="-78"/>
              </a:rPr>
              <a:t>وحسن</a:t>
            </a:r>
            <a:r>
              <a:rPr lang="en-US" sz="4000" dirty="0">
                <a:solidFill>
                  <a:srgbClr val="FF0000"/>
                </a:solidFill>
                <a:cs typeface="PT Bold Heading" pitchFamily="2" charset="-78"/>
              </a:rPr>
              <a:t> </a:t>
            </a:r>
            <a:r>
              <a:rPr lang="en-US" sz="4000" dirty="0" err="1">
                <a:solidFill>
                  <a:srgbClr val="FF0000"/>
                </a:solidFill>
                <a:cs typeface="PT Bold Heading" pitchFamily="2" charset="-78"/>
              </a:rPr>
              <a:t>التصرف</a:t>
            </a:r>
            <a:r>
              <a:rPr lang="en-US" sz="4000" dirty="0">
                <a:solidFill>
                  <a:srgbClr val="FF0000"/>
                </a:solidFill>
                <a:cs typeface="PT Bold Heading" pitchFamily="2" charset="-78"/>
              </a:rPr>
              <a:t> </a:t>
            </a:r>
            <a:r>
              <a:rPr lang="en-US" sz="4000" dirty="0" err="1">
                <a:solidFill>
                  <a:srgbClr val="FF0000"/>
                </a:solidFill>
                <a:cs typeface="PT Bold Heading" pitchFamily="2" charset="-78"/>
              </a:rPr>
              <a:t>وهو</a:t>
            </a:r>
            <a:r>
              <a:rPr lang="en-US" sz="4000" dirty="0">
                <a:solidFill>
                  <a:srgbClr val="FF0000"/>
                </a:solidFill>
                <a:cs typeface="PT Bold Heading" pitchFamily="2" charset="-78"/>
              </a:rPr>
              <a:t> </a:t>
            </a:r>
            <a:r>
              <a:rPr lang="en-US" sz="4000" dirty="0" err="1">
                <a:solidFill>
                  <a:srgbClr val="FF0000"/>
                </a:solidFill>
                <a:cs typeface="PT Bold Heading" pitchFamily="2" charset="-78"/>
              </a:rPr>
              <a:t>احترام</a:t>
            </a:r>
            <a:r>
              <a:rPr lang="en-US" sz="4000" dirty="0">
                <a:solidFill>
                  <a:srgbClr val="FF0000"/>
                </a:solidFill>
                <a:cs typeface="PT Bold Heading" pitchFamily="2" charset="-78"/>
              </a:rPr>
              <a:t> </a:t>
            </a:r>
            <a:r>
              <a:rPr lang="en-US" sz="4000" dirty="0" err="1">
                <a:solidFill>
                  <a:srgbClr val="FF0000"/>
                </a:solidFill>
                <a:cs typeface="PT Bold Heading" pitchFamily="2" charset="-78"/>
              </a:rPr>
              <a:t>الشخص</a:t>
            </a:r>
            <a:r>
              <a:rPr lang="en-US" sz="4000" dirty="0">
                <a:solidFill>
                  <a:srgbClr val="FF0000"/>
                </a:solidFill>
                <a:cs typeface="PT Bold Heading" pitchFamily="2" charset="-78"/>
              </a:rPr>
              <a:t> </a:t>
            </a:r>
            <a:r>
              <a:rPr lang="en-US" sz="4000" dirty="0" err="1">
                <a:solidFill>
                  <a:srgbClr val="FF0000"/>
                </a:solidFill>
                <a:cs typeface="PT Bold Heading" pitchFamily="2" charset="-78"/>
              </a:rPr>
              <a:t>الاخر</a:t>
            </a:r>
            <a:r>
              <a:rPr lang="en-US" sz="4000" dirty="0">
                <a:solidFill>
                  <a:srgbClr val="FF0000"/>
                </a:solidFill>
                <a:cs typeface="PT Bold Heading" pitchFamily="2" charset="-78"/>
              </a:rPr>
              <a:t> </a:t>
            </a:r>
            <a:r>
              <a:rPr lang="en-US" sz="4000" dirty="0" err="1">
                <a:solidFill>
                  <a:srgbClr val="FF0000"/>
                </a:solidFill>
                <a:cs typeface="PT Bold Heading" pitchFamily="2" charset="-78"/>
              </a:rPr>
              <a:t>وطريقة</a:t>
            </a:r>
            <a:r>
              <a:rPr lang="en-US" sz="4000" dirty="0">
                <a:solidFill>
                  <a:srgbClr val="FF0000"/>
                </a:solidFill>
                <a:cs typeface="PT Bold Heading" pitchFamily="2" charset="-78"/>
              </a:rPr>
              <a:t> </a:t>
            </a:r>
            <a:r>
              <a:rPr lang="en-US" sz="4000" dirty="0" err="1">
                <a:solidFill>
                  <a:srgbClr val="FF0000"/>
                </a:solidFill>
                <a:cs typeface="PT Bold Heading" pitchFamily="2" charset="-78"/>
              </a:rPr>
              <a:t>التعامل</a:t>
            </a:r>
            <a:r>
              <a:rPr lang="en-US" sz="4000" dirty="0">
                <a:solidFill>
                  <a:srgbClr val="FF0000"/>
                </a:solidFill>
                <a:cs typeface="PT Bold Heading" pitchFamily="2" charset="-78"/>
              </a:rPr>
              <a:t> </a:t>
            </a:r>
            <a:r>
              <a:rPr lang="en-US" sz="4000" dirty="0" err="1">
                <a:solidFill>
                  <a:srgbClr val="FF0000"/>
                </a:solidFill>
                <a:cs typeface="PT Bold Heading" pitchFamily="2" charset="-78"/>
              </a:rPr>
              <a:t>معه</a:t>
            </a:r>
            <a:r>
              <a:rPr lang="en-US" sz="4000" dirty="0">
                <a:solidFill>
                  <a:srgbClr val="FF0000"/>
                </a:solidFill>
                <a:cs typeface="PT Bold Heading" pitchFamily="2" charset="-78"/>
              </a:rPr>
              <a:t> </a:t>
            </a:r>
            <a:r>
              <a:rPr lang="en-US" sz="4000" dirty="0" err="1">
                <a:solidFill>
                  <a:srgbClr val="FF0000"/>
                </a:solidFill>
                <a:cs typeface="PT Bold Heading" pitchFamily="2" charset="-78"/>
              </a:rPr>
              <a:t>طبقا</a:t>
            </a:r>
            <a:r>
              <a:rPr lang="en-US" sz="4000" dirty="0">
                <a:solidFill>
                  <a:srgbClr val="FF0000"/>
                </a:solidFill>
                <a:cs typeface="PT Bold Heading" pitchFamily="2" charset="-78"/>
              </a:rPr>
              <a:t> </a:t>
            </a:r>
            <a:r>
              <a:rPr lang="en-US" sz="4000" dirty="0" err="1">
                <a:solidFill>
                  <a:srgbClr val="FF0000"/>
                </a:solidFill>
                <a:cs typeface="PT Bold Heading" pitchFamily="2" charset="-78"/>
              </a:rPr>
              <a:t>للمفاهيم</a:t>
            </a:r>
            <a:r>
              <a:rPr lang="en-US" sz="4000" dirty="0">
                <a:solidFill>
                  <a:srgbClr val="FF0000"/>
                </a:solidFill>
                <a:cs typeface="PT Bold Heading" pitchFamily="2" charset="-78"/>
              </a:rPr>
              <a:t> </a:t>
            </a:r>
            <a:r>
              <a:rPr lang="en-US" sz="4000" dirty="0" err="1">
                <a:solidFill>
                  <a:srgbClr val="FF0000"/>
                </a:solidFill>
                <a:cs typeface="PT Bold Heading" pitchFamily="2" charset="-78"/>
              </a:rPr>
              <a:t>الانسانية</a:t>
            </a:r>
            <a:r>
              <a:rPr lang="en-US" sz="4000" dirty="0">
                <a:solidFill>
                  <a:srgbClr val="FF0000"/>
                </a:solidFill>
                <a:cs typeface="PT Bold Heading" pitchFamily="2" charset="-78"/>
              </a:rPr>
              <a:t> .</a:t>
            </a:r>
          </a:p>
          <a:p>
            <a:pPr algn="r" rtl="1"/>
            <a:r>
              <a:rPr lang="en-US" sz="4000" b="1" dirty="0" err="1">
                <a:cs typeface="PT Bold Heading" pitchFamily="2" charset="-78"/>
              </a:rPr>
              <a:t>الإتيكيت</a:t>
            </a:r>
            <a:r>
              <a:rPr lang="en-US" sz="4000" dirty="0">
                <a:cs typeface="PT Bold Heading" pitchFamily="2" charset="-78"/>
              </a:rPr>
              <a:t> : </a:t>
            </a:r>
            <a:r>
              <a:rPr lang="en-US" sz="4000" dirty="0" err="1">
                <a:cs typeface="PT Bold Heading" pitchFamily="2" charset="-78"/>
              </a:rPr>
              <a:t>هو</a:t>
            </a:r>
            <a:r>
              <a:rPr lang="en-US" sz="4000" dirty="0">
                <a:cs typeface="PT Bold Heading" pitchFamily="2" charset="-78"/>
              </a:rPr>
              <a:t> </a:t>
            </a:r>
            <a:r>
              <a:rPr lang="en-US" sz="4000" dirty="0" err="1">
                <a:cs typeface="PT Bold Heading" pitchFamily="2" charset="-78"/>
              </a:rPr>
              <a:t>علم</a:t>
            </a:r>
            <a:r>
              <a:rPr lang="en-US" sz="4000" dirty="0">
                <a:cs typeface="PT Bold Heading" pitchFamily="2" charset="-78"/>
              </a:rPr>
              <a:t> </a:t>
            </a:r>
            <a:r>
              <a:rPr lang="en-US" sz="4000" dirty="0" err="1">
                <a:cs typeface="PT Bold Heading" pitchFamily="2" charset="-78"/>
              </a:rPr>
              <a:t>آداب</a:t>
            </a:r>
            <a:r>
              <a:rPr lang="en-US" sz="4000" dirty="0">
                <a:cs typeface="PT Bold Heading" pitchFamily="2" charset="-78"/>
              </a:rPr>
              <a:t> </a:t>
            </a:r>
            <a:r>
              <a:rPr lang="en-US" sz="4000" dirty="0" err="1">
                <a:cs typeface="PT Bold Heading" pitchFamily="2" charset="-78"/>
              </a:rPr>
              <a:t>السلوك</a:t>
            </a:r>
            <a:r>
              <a:rPr lang="en-US" sz="4000" dirty="0">
                <a:cs typeface="PT Bold Heading" pitchFamily="2" charset="-78"/>
              </a:rPr>
              <a:t> </a:t>
            </a:r>
            <a:r>
              <a:rPr lang="en-US" sz="4000" dirty="0" err="1">
                <a:cs typeface="PT Bold Heading" pitchFamily="2" charset="-78"/>
              </a:rPr>
              <a:t>والمعاشرة</a:t>
            </a:r>
            <a:r>
              <a:rPr lang="en-US" sz="4000" dirty="0">
                <a:cs typeface="PT Bold Heading" pitchFamily="2" charset="-78"/>
              </a:rPr>
              <a:t> </a:t>
            </a:r>
            <a:r>
              <a:rPr lang="en-US" sz="4000" dirty="0" err="1">
                <a:cs typeface="PT Bold Heading" pitchFamily="2" charset="-78"/>
              </a:rPr>
              <a:t>وفنّ</a:t>
            </a:r>
            <a:r>
              <a:rPr lang="en-US" sz="4000" dirty="0">
                <a:cs typeface="PT Bold Heading" pitchFamily="2" charset="-78"/>
              </a:rPr>
              <a:t> </a:t>
            </a:r>
            <a:r>
              <a:rPr lang="en-US" sz="4000" dirty="0" err="1">
                <a:cs typeface="PT Bold Heading" pitchFamily="2" charset="-78"/>
              </a:rPr>
              <a:t>الحياة</a:t>
            </a:r>
            <a:r>
              <a:rPr lang="en-US" sz="4000" dirty="0">
                <a:cs typeface="PT Bold Heading" pitchFamily="2" charset="-78"/>
              </a:rPr>
              <a:t> </a:t>
            </a:r>
            <a:r>
              <a:rPr lang="en-US" sz="4000" dirty="0" err="1">
                <a:cs typeface="PT Bold Heading" pitchFamily="2" charset="-78"/>
              </a:rPr>
              <a:t>الراقية</a:t>
            </a:r>
            <a:r>
              <a:rPr lang="en-US" sz="4000" dirty="0">
                <a:cs typeface="PT Bold Heading" pitchFamily="2" charset="-78"/>
              </a:rPr>
              <a:t>. </a:t>
            </a:r>
            <a:r>
              <a:rPr lang="en-US" sz="4000" dirty="0" err="1">
                <a:cs typeface="PT Bold Heading" pitchFamily="2" charset="-78"/>
              </a:rPr>
              <a:t>هو</a:t>
            </a:r>
            <a:r>
              <a:rPr lang="en-US" sz="4000" dirty="0">
                <a:cs typeface="PT Bold Heading" pitchFamily="2" charset="-78"/>
              </a:rPr>
              <a:t> </a:t>
            </a:r>
            <a:r>
              <a:rPr lang="en-US" sz="4000" dirty="0" err="1">
                <a:cs typeface="PT Bold Heading" pitchFamily="2" charset="-78"/>
              </a:rPr>
              <a:t>علم</a:t>
            </a:r>
            <a:r>
              <a:rPr lang="en-US" sz="4000" dirty="0">
                <a:cs typeface="PT Bold Heading" pitchFamily="2" charset="-78"/>
              </a:rPr>
              <a:t> </a:t>
            </a:r>
            <a:r>
              <a:rPr lang="en-US" sz="4000" dirty="0" err="1">
                <a:cs typeface="PT Bold Heading" pitchFamily="2" charset="-78"/>
              </a:rPr>
              <a:t>له</a:t>
            </a:r>
            <a:r>
              <a:rPr lang="en-US" sz="4000" dirty="0">
                <a:cs typeface="PT Bold Heading" pitchFamily="2" charset="-78"/>
              </a:rPr>
              <a:t> </a:t>
            </a:r>
            <a:r>
              <a:rPr lang="en-US" sz="4000" dirty="0" err="1">
                <a:cs typeface="PT Bold Heading" pitchFamily="2" charset="-78"/>
              </a:rPr>
              <a:t>قواعده</a:t>
            </a:r>
            <a:r>
              <a:rPr lang="en-US" sz="4000" dirty="0">
                <a:cs typeface="PT Bold Heading" pitchFamily="2" charset="-78"/>
              </a:rPr>
              <a:t> </a:t>
            </a:r>
            <a:r>
              <a:rPr lang="en-US" sz="4000" dirty="0" err="1">
                <a:cs typeface="PT Bold Heading" pitchFamily="2" charset="-78"/>
              </a:rPr>
              <a:t>وأصوله</a:t>
            </a:r>
            <a:r>
              <a:rPr lang="en-US" sz="4000" dirty="0">
                <a:cs typeface="PT Bold Heading" pitchFamily="2" charset="-78"/>
              </a:rPr>
              <a:t> </a:t>
            </a:r>
            <a:r>
              <a:rPr lang="en-US" sz="4000" dirty="0" err="1">
                <a:cs typeface="PT Bold Heading" pitchFamily="2" charset="-78"/>
              </a:rPr>
              <a:t>المكتوبة</a:t>
            </a:r>
            <a:r>
              <a:rPr lang="en-US" sz="4000" dirty="0">
                <a:cs typeface="PT Bold Heading" pitchFamily="2" charset="-78"/>
              </a:rPr>
              <a:t> </a:t>
            </a:r>
            <a:r>
              <a:rPr lang="en-US" sz="4000" dirty="0" err="1">
                <a:cs typeface="PT Bold Heading" pitchFamily="2" charset="-78"/>
              </a:rPr>
              <a:t>والمنشورة</a:t>
            </a:r>
            <a:r>
              <a:rPr lang="en-US" sz="4000" dirty="0">
                <a:cs typeface="PT Bold Heading" pitchFamily="2" charset="-78"/>
              </a:rPr>
              <a:t> </a:t>
            </a:r>
            <a:r>
              <a:rPr lang="en-US" sz="4000" dirty="0" err="1">
                <a:cs typeface="PT Bold Heading" pitchFamily="2" charset="-78"/>
              </a:rPr>
              <a:t>بجميع</a:t>
            </a:r>
            <a:r>
              <a:rPr lang="en-US" sz="4000" dirty="0">
                <a:cs typeface="PT Bold Heading" pitchFamily="2" charset="-78"/>
              </a:rPr>
              <a:t> </a:t>
            </a:r>
            <a:r>
              <a:rPr lang="en-US" sz="4000" dirty="0" err="1">
                <a:cs typeface="PT Bold Heading" pitchFamily="2" charset="-78"/>
              </a:rPr>
              <a:t>لغات</a:t>
            </a:r>
            <a:r>
              <a:rPr lang="en-US" sz="4000" dirty="0">
                <a:cs typeface="PT Bold Heading" pitchFamily="2" charset="-78"/>
              </a:rPr>
              <a:t> </a:t>
            </a:r>
            <a:r>
              <a:rPr lang="en-US" sz="4000" dirty="0" err="1">
                <a:cs typeface="PT Bold Heading" pitchFamily="2" charset="-78"/>
              </a:rPr>
              <a:t>العالم</a:t>
            </a:r>
            <a:r>
              <a:rPr lang="en-US" sz="4000" dirty="0">
                <a:cs typeface="PT Bold Heading" pitchFamily="2" charset="-78"/>
              </a:rPr>
              <a:t> </a:t>
            </a:r>
            <a:r>
              <a:rPr lang="en-US" sz="4000" dirty="0" err="1">
                <a:cs typeface="PT Bold Heading" pitchFamily="2" charset="-78"/>
              </a:rPr>
              <a:t>منذ</a:t>
            </a:r>
            <a:r>
              <a:rPr lang="en-US" sz="4000" dirty="0">
                <a:cs typeface="PT Bold Heading" pitchFamily="2" charset="-78"/>
              </a:rPr>
              <a:t> </a:t>
            </a:r>
            <a:r>
              <a:rPr lang="en-US" sz="4000" dirty="0" err="1">
                <a:cs typeface="PT Bold Heading" pitchFamily="2" charset="-78"/>
              </a:rPr>
              <a:t>أقدم</a:t>
            </a:r>
            <a:r>
              <a:rPr lang="en-US" sz="4000" dirty="0">
                <a:cs typeface="PT Bold Heading" pitchFamily="2" charset="-78"/>
              </a:rPr>
              <a:t> </a:t>
            </a:r>
            <a:r>
              <a:rPr lang="en-US" sz="4000" dirty="0" err="1">
                <a:cs typeface="PT Bold Heading" pitchFamily="2" charset="-78"/>
              </a:rPr>
              <a:t>العصور</a:t>
            </a:r>
            <a:r>
              <a:rPr lang="en-US" sz="4000" dirty="0">
                <a:cs typeface="PT Bold Heading" pitchFamily="2" charset="-78"/>
              </a:rPr>
              <a:t>. </a:t>
            </a:r>
          </a:p>
          <a:p>
            <a:pPr algn="r" rtl="1"/>
            <a:r>
              <a:rPr lang="en-US" sz="4400" dirty="0" err="1">
                <a:solidFill>
                  <a:srgbClr val="002060"/>
                </a:solidFill>
                <a:cs typeface="PT Bold Heading" pitchFamily="2" charset="-78"/>
              </a:rPr>
              <a:t>وهو</a:t>
            </a:r>
            <a:r>
              <a:rPr lang="en-US" sz="4400" dirty="0">
                <a:solidFill>
                  <a:srgbClr val="002060"/>
                </a:solidFill>
                <a:cs typeface="PT Bold Heading" pitchFamily="2" charset="-78"/>
              </a:rPr>
              <a:t> </a:t>
            </a:r>
            <a:r>
              <a:rPr lang="en-US" sz="4400" dirty="0" err="1">
                <a:solidFill>
                  <a:srgbClr val="002060"/>
                </a:solidFill>
                <a:cs typeface="PT Bold Heading" pitchFamily="2" charset="-78"/>
              </a:rPr>
              <a:t>فنّ</a:t>
            </a:r>
            <a:r>
              <a:rPr lang="en-US" sz="4400" dirty="0">
                <a:solidFill>
                  <a:srgbClr val="002060"/>
                </a:solidFill>
                <a:cs typeface="PT Bold Heading" pitchFamily="2" charset="-78"/>
              </a:rPr>
              <a:t> </a:t>
            </a:r>
            <a:r>
              <a:rPr lang="en-US" sz="4400" dirty="0" err="1">
                <a:solidFill>
                  <a:srgbClr val="002060"/>
                </a:solidFill>
                <a:cs typeface="PT Bold Heading" pitchFamily="2" charset="-78"/>
              </a:rPr>
              <a:t>ممارسة</a:t>
            </a:r>
            <a:r>
              <a:rPr lang="en-US" sz="4400" dirty="0">
                <a:solidFill>
                  <a:srgbClr val="002060"/>
                </a:solidFill>
                <a:cs typeface="PT Bold Heading" pitchFamily="2" charset="-78"/>
              </a:rPr>
              <a:t> </a:t>
            </a:r>
            <a:r>
              <a:rPr lang="en-US" sz="4400" dirty="0" err="1">
                <a:solidFill>
                  <a:srgbClr val="002060"/>
                </a:solidFill>
                <a:cs typeface="PT Bold Heading" pitchFamily="2" charset="-78"/>
              </a:rPr>
              <a:t>الحياة</a:t>
            </a:r>
            <a:r>
              <a:rPr lang="en-US" sz="4400" dirty="0">
                <a:solidFill>
                  <a:srgbClr val="002060"/>
                </a:solidFill>
                <a:cs typeface="PT Bold Heading" pitchFamily="2" charset="-78"/>
              </a:rPr>
              <a:t> </a:t>
            </a:r>
            <a:r>
              <a:rPr lang="en-US" sz="4400" dirty="0" err="1">
                <a:solidFill>
                  <a:srgbClr val="002060"/>
                </a:solidFill>
                <a:cs typeface="PT Bold Heading" pitchFamily="2" charset="-78"/>
              </a:rPr>
              <a:t>اليومية</a:t>
            </a:r>
            <a:r>
              <a:rPr lang="en-US" sz="4400" dirty="0">
                <a:solidFill>
                  <a:srgbClr val="002060"/>
                </a:solidFill>
                <a:cs typeface="PT Bold Heading" pitchFamily="2" charset="-78"/>
              </a:rPr>
              <a:t> </a:t>
            </a:r>
            <a:r>
              <a:rPr lang="en-US" sz="4400" dirty="0" err="1">
                <a:solidFill>
                  <a:srgbClr val="002060"/>
                </a:solidFill>
                <a:cs typeface="PT Bold Heading" pitchFamily="2" charset="-78"/>
              </a:rPr>
              <a:t>بأفضل</a:t>
            </a:r>
            <a:r>
              <a:rPr lang="en-US" sz="4400" dirty="0">
                <a:solidFill>
                  <a:srgbClr val="002060"/>
                </a:solidFill>
                <a:cs typeface="PT Bold Heading" pitchFamily="2" charset="-78"/>
              </a:rPr>
              <a:t> </a:t>
            </a:r>
            <a:r>
              <a:rPr lang="en-US" sz="4400" dirty="0" err="1">
                <a:solidFill>
                  <a:srgbClr val="002060"/>
                </a:solidFill>
                <a:cs typeface="PT Bold Heading" pitchFamily="2" charset="-78"/>
              </a:rPr>
              <a:t>السبل</a:t>
            </a:r>
            <a:r>
              <a:rPr lang="en-US" sz="4400" dirty="0">
                <a:solidFill>
                  <a:srgbClr val="002060"/>
                </a:solidFill>
                <a:cs typeface="PT Bold Heading" pitchFamily="2" charset="-78"/>
              </a:rPr>
              <a:t> </a:t>
            </a:r>
            <a:r>
              <a:rPr lang="en-US" sz="4400" dirty="0" err="1">
                <a:solidFill>
                  <a:srgbClr val="002060"/>
                </a:solidFill>
                <a:cs typeface="PT Bold Heading" pitchFamily="2" charset="-78"/>
              </a:rPr>
              <a:t>وأكثرها</a:t>
            </a:r>
            <a:r>
              <a:rPr lang="en-US" sz="4400" dirty="0">
                <a:solidFill>
                  <a:srgbClr val="002060"/>
                </a:solidFill>
                <a:cs typeface="PT Bold Heading" pitchFamily="2" charset="-78"/>
              </a:rPr>
              <a:t> </a:t>
            </a:r>
            <a:r>
              <a:rPr lang="en-US" sz="4400" dirty="0" err="1">
                <a:solidFill>
                  <a:srgbClr val="002060"/>
                </a:solidFill>
                <a:cs typeface="PT Bold Heading" pitchFamily="2" charset="-78"/>
              </a:rPr>
              <a:t>جمالًا</a:t>
            </a:r>
            <a:r>
              <a:rPr lang="en-US" sz="4400" dirty="0">
                <a:solidFill>
                  <a:srgbClr val="002060"/>
                </a:solidFill>
                <a:cs typeface="PT Bold Heading" pitchFamily="2" charset="-78"/>
              </a:rPr>
              <a:t> </a:t>
            </a:r>
            <a:r>
              <a:rPr lang="en-US" sz="4400" dirty="0" err="1">
                <a:solidFill>
                  <a:srgbClr val="002060"/>
                </a:solidFill>
                <a:cs typeface="PT Bold Heading" pitchFamily="2" charset="-78"/>
              </a:rPr>
              <a:t>ورقيًّا</a:t>
            </a:r>
            <a:r>
              <a:rPr lang="en-US" sz="4400" dirty="0">
                <a:solidFill>
                  <a:srgbClr val="002060"/>
                </a:solidFill>
                <a:cs typeface="PT Bold Heading" pitchFamily="2" charset="-78"/>
              </a:rPr>
              <a:t> </a:t>
            </a:r>
            <a:r>
              <a:rPr lang="en-US" sz="4400" dirty="0" err="1">
                <a:solidFill>
                  <a:srgbClr val="002060"/>
                </a:solidFill>
                <a:cs typeface="PT Bold Heading" pitchFamily="2" charset="-78"/>
              </a:rPr>
              <a:t>وتهذيبًا</a:t>
            </a:r>
            <a:r>
              <a:rPr lang="en-US" sz="4400" dirty="0">
                <a:solidFill>
                  <a:srgbClr val="002060"/>
                </a:solidFill>
                <a:cs typeface="PT Bold Heading" pitchFamily="2" charset="-78"/>
              </a:rPr>
              <a:t>.</a:t>
            </a:r>
          </a:p>
          <a:p>
            <a:pPr algn="r"/>
            <a:endParaRPr lang="en-US" sz="4000" dirty="0">
              <a:cs typeface="PT Bold Heading" pitchFamily="2" charset="-78"/>
            </a:endParaRPr>
          </a:p>
        </p:txBody>
      </p:sp>
    </p:spTree>
    <p:extLst>
      <p:ext uri="{BB962C8B-B14F-4D97-AF65-F5344CB8AC3E}">
        <p14:creationId xmlns:p14="http://schemas.microsoft.com/office/powerpoint/2010/main" val="291728871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dirty="0">
                <a:cs typeface="PT Bold Heading" pitchFamily="2" charset="-78"/>
              </a:rPr>
              <a:t>أهمية الاتيكيت</a:t>
            </a:r>
            <a:r>
              <a:rPr lang="ar-SA" sz="6000" b="1" dirty="0">
                <a:cs typeface="PT Bold Heading" pitchFamily="2" charset="-78"/>
              </a:rPr>
              <a:t> </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r" rtl="1">
              <a:buNone/>
            </a:pPr>
            <a:r>
              <a:rPr lang="ar-SA" dirty="0">
                <a:solidFill>
                  <a:srgbClr val="00B050"/>
                </a:solidFill>
                <a:cs typeface="PT Bold Heading" pitchFamily="2" charset="-78"/>
              </a:rPr>
              <a:t>1 - الإتيكيت قاعدة مهمة يجب أن نستخدمها في حياتنا اليومية، </a:t>
            </a:r>
            <a:r>
              <a:rPr lang="ar-EG" dirty="0">
                <a:solidFill>
                  <a:srgbClr val="00B050"/>
                </a:solidFill>
                <a:cs typeface="PT Bold Heading" pitchFamily="2" charset="-78"/>
              </a:rPr>
              <a:t>إ</a:t>
            </a:r>
            <a:r>
              <a:rPr lang="ar-SA" dirty="0">
                <a:solidFill>
                  <a:srgbClr val="00B050"/>
                </a:solidFill>
                <a:cs typeface="PT Bold Heading" pitchFamily="2" charset="-78"/>
              </a:rPr>
              <a:t>نه يعلمنا كيفية التعامل مع الاخرين والتصرف في الكثير من المواقف بكل ادب واحترام </a:t>
            </a:r>
            <a:endParaRPr lang="ar-EG" dirty="0" smtClean="0">
              <a:solidFill>
                <a:srgbClr val="00B050"/>
              </a:solidFill>
              <a:cs typeface="PT Bold Heading" pitchFamily="2" charset="-78"/>
            </a:endParaRPr>
          </a:p>
          <a:p>
            <a:pPr marL="0" indent="0" algn="r" rtl="1">
              <a:buNone/>
            </a:pPr>
            <a:r>
              <a:rPr lang="ar-SA" dirty="0">
                <a:solidFill>
                  <a:srgbClr val="C00000"/>
                </a:solidFill>
                <a:cs typeface="PT Bold Heading" pitchFamily="2" charset="-78"/>
              </a:rPr>
              <a:t>2 - الالتزام بأصول الإتيكيت ، يحمي صاحبه من هفوات وإساءات، خصوصاً أن الإتيكيت يتخذ طابعاً دولياً ويمكن ممارسته في كل الثقافات والمجتمعات.</a:t>
            </a:r>
            <a:endParaRPr lang="en-US" dirty="0">
              <a:solidFill>
                <a:srgbClr val="C00000"/>
              </a:solidFill>
              <a:cs typeface="PT Bold Heading" pitchFamily="2" charset="-78"/>
            </a:endParaRPr>
          </a:p>
          <a:p>
            <a:pPr marL="0" indent="0" algn="r" rtl="1">
              <a:buNone/>
            </a:pPr>
            <a:r>
              <a:rPr lang="ar-SA" dirty="0">
                <a:solidFill>
                  <a:srgbClr val="0070C0"/>
                </a:solidFill>
                <a:cs typeface="PT Bold Heading" pitchFamily="2" charset="-78"/>
              </a:rPr>
              <a:t>3 – الإتيكيت  ينظِّم سلوك الأفراد والجماعات في كل الأحوال والمواقف التي تواجههم وتعلم هذه السلوكيات المهذبة والتصرفات اللطيفة سيعم الاحترام والادب في مجتمعاتنا </a:t>
            </a:r>
            <a:endParaRPr lang="en-US" dirty="0">
              <a:solidFill>
                <a:srgbClr val="0070C0"/>
              </a:solidFill>
              <a:cs typeface="PT Bold Heading" pitchFamily="2" charset="-78"/>
            </a:endParaRPr>
          </a:p>
        </p:txBody>
      </p:sp>
    </p:spTree>
    <p:extLst>
      <p:ext uri="{BB962C8B-B14F-4D97-AF65-F5344CB8AC3E}">
        <p14:creationId xmlns:p14="http://schemas.microsoft.com/office/powerpoint/2010/main" val="2456174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763000" cy="6553200"/>
          </a:xfrm>
        </p:spPr>
        <p:txBody>
          <a:bodyPr>
            <a:noAutofit/>
          </a:bodyPr>
          <a:lstStyle/>
          <a:p>
            <a:pPr marL="0" indent="0" algn="r" rtl="1">
              <a:buNone/>
            </a:pPr>
            <a:r>
              <a:rPr lang="ar-SA" sz="3600" dirty="0">
                <a:solidFill>
                  <a:srgbClr val="0070C0"/>
                </a:solidFill>
                <a:cs typeface="PT Bold Heading" pitchFamily="2" charset="-78"/>
              </a:rPr>
              <a:t>4 - أصبح فن الاتيكيت حاجة اجتماعية ملحة في جميع مجالات الحياة حتى في أبسط تصرفات الإنسان والأمور التي تساهم في تهذيب السلوك العام للفرد</a:t>
            </a:r>
            <a:r>
              <a:rPr lang="en-US" sz="3600" dirty="0">
                <a:solidFill>
                  <a:srgbClr val="0070C0"/>
                </a:solidFill>
                <a:cs typeface="PT Bold Heading" pitchFamily="2" charset="-78"/>
              </a:rPr>
              <a:t>.</a:t>
            </a:r>
            <a:r>
              <a:rPr lang="en-US" sz="3600" dirty="0">
                <a:cs typeface="PT Bold Heading" pitchFamily="2" charset="-78"/>
              </a:rPr>
              <a:t/>
            </a:r>
            <a:br>
              <a:rPr lang="en-US" sz="3600" dirty="0">
                <a:cs typeface="PT Bold Heading" pitchFamily="2" charset="-78"/>
              </a:rPr>
            </a:br>
            <a:r>
              <a:rPr lang="ar-SA" sz="3600" dirty="0">
                <a:solidFill>
                  <a:srgbClr val="00B050"/>
                </a:solidFill>
                <a:cs typeface="PT Bold Heading" pitchFamily="2" charset="-78"/>
              </a:rPr>
              <a:t>5 – أصبح الاتيكيت ضروريا لتهذيب ردود أفعال الشخص والتعامل مع الآخرين، حيث يلعب دورا في حياتنا الاجتماعية من خلال ردود أفعالنا وتصرفاتنا وسلوكياتنا </a:t>
            </a:r>
            <a:endParaRPr lang="ar-EG" sz="3600" dirty="0" smtClean="0">
              <a:solidFill>
                <a:srgbClr val="00B050"/>
              </a:solidFill>
              <a:cs typeface="PT Bold Heading" pitchFamily="2" charset="-78"/>
            </a:endParaRPr>
          </a:p>
          <a:p>
            <a:pPr marL="0" indent="0" algn="r" rtl="1">
              <a:buNone/>
            </a:pPr>
            <a:r>
              <a:rPr lang="ar-SA" sz="3600" dirty="0">
                <a:solidFill>
                  <a:srgbClr val="C00000"/>
                </a:solidFill>
                <a:cs typeface="PT Bold Heading" pitchFamily="2" charset="-78"/>
              </a:rPr>
              <a:t>6 - فن الاتيكيت يعطي الفتاة  القدرة على إدارة المنزل وتحمل مسؤوليته بالإضافة الى فن التعامل والتصرف وإعداد المأكولات داخل المنزل بدلا من شرائها من الخارج </a:t>
            </a:r>
            <a:endParaRPr lang="en-US" sz="3600" dirty="0">
              <a:solidFill>
                <a:srgbClr val="C00000"/>
              </a:solidFill>
              <a:cs typeface="PT Bold Heading" pitchFamily="2" charset="-78"/>
            </a:endParaRPr>
          </a:p>
        </p:txBody>
      </p:sp>
    </p:spTree>
    <p:extLst>
      <p:ext uri="{BB962C8B-B14F-4D97-AF65-F5344CB8AC3E}">
        <p14:creationId xmlns:p14="http://schemas.microsoft.com/office/powerpoint/2010/main" val="595072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304800"/>
            <a:ext cx="9067800" cy="6324600"/>
          </a:xfrm>
        </p:spPr>
        <p:txBody>
          <a:bodyPr>
            <a:noAutofit/>
          </a:bodyPr>
          <a:lstStyle/>
          <a:p>
            <a:pPr marL="0" indent="0" algn="r" rtl="1">
              <a:buNone/>
            </a:pPr>
            <a:r>
              <a:rPr lang="ar-SA" sz="4400" dirty="0">
                <a:solidFill>
                  <a:srgbClr val="00B050"/>
                </a:solidFill>
                <a:cs typeface="PT Bold Heading" pitchFamily="2" charset="-78"/>
              </a:rPr>
              <a:t>7 - يساعد استخدام فن الاتيكيت والتصرفات المهذبة على الشعور بالأمان والارتياح مع </a:t>
            </a:r>
            <a:r>
              <a:rPr lang="ar-SA" sz="4400" dirty="0" smtClean="0">
                <a:solidFill>
                  <a:srgbClr val="00B050"/>
                </a:solidFill>
                <a:cs typeface="PT Bold Heading" pitchFamily="2" charset="-78"/>
              </a:rPr>
              <a:t>الاخرين</a:t>
            </a:r>
            <a:r>
              <a:rPr lang="ar-EG" sz="4400" dirty="0" smtClean="0">
                <a:solidFill>
                  <a:srgbClr val="00B050"/>
                </a:solidFill>
                <a:cs typeface="PT Bold Heading" pitchFamily="2" charset="-78"/>
              </a:rPr>
              <a:t> .</a:t>
            </a:r>
            <a:r>
              <a:rPr lang="ar-SA" sz="4400" dirty="0" smtClean="0">
                <a:solidFill>
                  <a:srgbClr val="00B050"/>
                </a:solidFill>
                <a:cs typeface="PT Bold Heading" pitchFamily="2" charset="-78"/>
              </a:rPr>
              <a:t> </a:t>
            </a:r>
            <a:endParaRPr lang="ar-EG" sz="4400" dirty="0" smtClean="0">
              <a:solidFill>
                <a:srgbClr val="00B050"/>
              </a:solidFill>
              <a:cs typeface="PT Bold Heading" pitchFamily="2" charset="-78"/>
            </a:endParaRPr>
          </a:p>
          <a:p>
            <a:pPr marL="0" indent="0" algn="r" rtl="1">
              <a:buNone/>
            </a:pPr>
            <a:r>
              <a:rPr lang="ar-SA" sz="4400" dirty="0">
                <a:solidFill>
                  <a:srgbClr val="C00000"/>
                </a:solidFill>
                <a:cs typeface="PT Bold Heading" pitchFamily="2" charset="-78"/>
              </a:rPr>
              <a:t>8 - الاتيكيت مهم للغاية في مجال العمل ، فهو يساعد على كسر الحواجز بينك وبين الزملاء والمديرين وستنال احترام الجميع</a:t>
            </a:r>
            <a:r>
              <a:rPr lang="en-US" sz="4400" dirty="0">
                <a:solidFill>
                  <a:srgbClr val="C00000"/>
                </a:solidFill>
                <a:cs typeface="PT Bold Heading" pitchFamily="2" charset="-78"/>
              </a:rPr>
              <a:t> </a:t>
            </a:r>
            <a:r>
              <a:rPr lang="en-US" sz="4400" dirty="0">
                <a:cs typeface="PT Bold Heading" pitchFamily="2" charset="-78"/>
              </a:rPr>
              <a:t>.</a:t>
            </a:r>
          </a:p>
          <a:p>
            <a:pPr marL="0" indent="0" algn="r" rtl="1">
              <a:buNone/>
            </a:pPr>
            <a:r>
              <a:rPr lang="ar-SA" sz="4400" dirty="0">
                <a:solidFill>
                  <a:srgbClr val="0070C0"/>
                </a:solidFill>
                <a:cs typeface="PT Bold Heading" pitchFamily="2" charset="-78"/>
              </a:rPr>
              <a:t>9 -  الاتيكيت يساعدك على حماية مشاعر الاخرين وعدم تجريحهم ، وعدم التركيز في أخطائهم .</a:t>
            </a:r>
            <a:endParaRPr lang="en-US" sz="4400" dirty="0">
              <a:solidFill>
                <a:srgbClr val="0070C0"/>
              </a:solidFill>
              <a:cs typeface="PT Bold Heading" pitchFamily="2" charset="-78"/>
            </a:endParaRPr>
          </a:p>
          <a:p>
            <a:pPr marL="0" indent="0" algn="r" rtl="1">
              <a:buNone/>
            </a:pPr>
            <a:endParaRPr lang="en-US" sz="4400" dirty="0">
              <a:cs typeface="PT Bold Heading" pitchFamily="2" charset="-78"/>
            </a:endParaRPr>
          </a:p>
        </p:txBody>
      </p:sp>
    </p:spTree>
    <p:extLst>
      <p:ext uri="{BB962C8B-B14F-4D97-AF65-F5344CB8AC3E}">
        <p14:creationId xmlns:p14="http://schemas.microsoft.com/office/powerpoint/2010/main" val="16831889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6000" dirty="0">
                <a:cs typeface="PT Bold Heading" pitchFamily="2" charset="-78"/>
              </a:rPr>
              <a:t>إتيكيت التحدث </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txBody>
          <a:bodyPr>
            <a:normAutofit/>
          </a:bodyPr>
          <a:lstStyle/>
          <a:p>
            <a:pPr algn="r" rtl="1"/>
            <a:r>
              <a:rPr lang="ar-SA" sz="3600" dirty="0">
                <a:solidFill>
                  <a:srgbClr val="FF0000"/>
                </a:solidFill>
                <a:cs typeface="PT Bold Heading" pitchFamily="2" charset="-78"/>
              </a:rPr>
              <a:t>يعتبر التحدث موهبة من الله سبحانه وتعالى، وهو من المواهب التي يستطيع الإنسان تنميتها، وهو ضرورة للمشتغلين في مجالات الاتصال والتواصل بالجماهير .</a:t>
            </a:r>
            <a:endParaRPr lang="en-US" sz="3600" dirty="0">
              <a:solidFill>
                <a:srgbClr val="FF0000"/>
              </a:solidFill>
              <a:cs typeface="PT Bold Heading" pitchFamily="2" charset="-78"/>
            </a:endParaRPr>
          </a:p>
          <a:p>
            <a:pPr algn="r" rtl="1"/>
            <a:r>
              <a:rPr lang="ar-SA" sz="3600" dirty="0">
                <a:solidFill>
                  <a:srgbClr val="00B050"/>
                </a:solidFill>
                <a:cs typeface="PT Bold Heading" pitchFamily="2" charset="-78"/>
              </a:rPr>
              <a:t>كما يعد التحدث مهارة من أهم المهارات التي تعين علي إيصال الفكرة للسامعين والتأثير في أفكارهم وتوجهاتهم وإقناعهم بالرسالة والإنسان بحاجة إلي أن يمتلك من قوة البيان </a:t>
            </a:r>
            <a:endParaRPr lang="en-US" sz="3600" dirty="0">
              <a:solidFill>
                <a:srgbClr val="00B050"/>
              </a:solidFill>
              <a:cs typeface="PT Bold Heading" pitchFamily="2" charset="-78"/>
            </a:endParaRPr>
          </a:p>
        </p:txBody>
      </p:sp>
    </p:spTree>
    <p:extLst>
      <p:ext uri="{BB962C8B-B14F-4D97-AF65-F5344CB8AC3E}">
        <p14:creationId xmlns:p14="http://schemas.microsoft.com/office/powerpoint/2010/main" val="12752313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EG" sz="4800" dirty="0">
                <a:cs typeface="PT Bold Heading" pitchFamily="2" charset="-78"/>
              </a:rPr>
              <a:t>اتيكيت الحديث مع المسئولين </a:t>
            </a:r>
            <a:endParaRPr lang="en-US" sz="4800" dirty="0">
              <a:cs typeface="PT Bold Heading" pitchFamily="2" charset="-78"/>
            </a:endParaRPr>
          </a:p>
        </p:txBody>
      </p:sp>
      <p:sp>
        <p:nvSpPr>
          <p:cNvPr id="3" name="عنصر نائب للمحتوى 2"/>
          <p:cNvSpPr>
            <a:spLocks noGrp="1"/>
          </p:cNvSpPr>
          <p:nvPr>
            <p:ph idx="1"/>
          </p:nvPr>
        </p:nvSpPr>
        <p:spPr>
          <a:xfrm>
            <a:off x="228600" y="1600200"/>
            <a:ext cx="8763000" cy="49530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JO" sz="4000" dirty="0">
                <a:cs typeface="PT Bold Heading" pitchFamily="2" charset="-78"/>
              </a:rPr>
              <a:t>- لا تدع المسئول باسمه، مهما كانت الظروف، استخدم اللقب دائماً.</a:t>
            </a:r>
            <a:endParaRPr lang="en-US" sz="4000" dirty="0">
              <a:cs typeface="PT Bold Heading" pitchFamily="2" charset="-78"/>
            </a:endParaRPr>
          </a:p>
          <a:p>
            <a:pPr marL="0" indent="0" algn="r" rtl="1">
              <a:buNone/>
            </a:pPr>
            <a:r>
              <a:rPr lang="ar-SA" sz="4000" dirty="0">
                <a:cs typeface="PT Bold Heading" pitchFamily="2" charset="-78"/>
              </a:rPr>
              <a:t>- </a:t>
            </a:r>
            <a:r>
              <a:rPr lang="ar-JO" sz="4000" dirty="0">
                <a:cs typeface="PT Bold Heading" pitchFamily="2" charset="-78"/>
              </a:rPr>
              <a:t>لا تتعامل مع المسئول كصديق </a:t>
            </a:r>
            <a:endParaRPr lang="ar-EG" sz="4000" dirty="0" smtClean="0">
              <a:cs typeface="PT Bold Heading" pitchFamily="2" charset="-78"/>
            </a:endParaRPr>
          </a:p>
          <a:p>
            <a:pPr marL="0" indent="0" algn="r" rtl="1">
              <a:buNone/>
            </a:pPr>
            <a:r>
              <a:rPr lang="ar-SA" sz="4000" dirty="0">
                <a:cs typeface="PT Bold Heading" pitchFamily="2" charset="-78"/>
              </a:rPr>
              <a:t>- </a:t>
            </a:r>
            <a:r>
              <a:rPr lang="ar-JO" sz="4000" dirty="0">
                <a:cs typeface="PT Bold Heading" pitchFamily="2" charset="-78"/>
              </a:rPr>
              <a:t>لا تفترض أن كل مسئول يخفي ويكذب، وتقدم منه بلا مداهنة ولا عدوانية.</a:t>
            </a:r>
            <a:endParaRPr lang="en-US" sz="4000" dirty="0">
              <a:cs typeface="PT Bold Heading" pitchFamily="2" charset="-78"/>
            </a:endParaRPr>
          </a:p>
          <a:p>
            <a:pPr marL="0" indent="0" algn="r" rtl="1">
              <a:buNone/>
            </a:pPr>
            <a:r>
              <a:rPr lang="ar-SA" sz="4000" dirty="0">
                <a:cs typeface="PT Bold Heading" pitchFamily="2" charset="-78"/>
              </a:rPr>
              <a:t>- </a:t>
            </a:r>
            <a:r>
              <a:rPr lang="ar-JO" sz="4000" dirty="0">
                <a:cs typeface="PT Bold Heading" pitchFamily="2" charset="-78"/>
              </a:rPr>
              <a:t>استمع بعناية، ولا تتهم وانتبه جيداً إلى غرض الأخبار المروية.</a:t>
            </a:r>
            <a:endParaRPr lang="en-US" sz="4000" dirty="0">
              <a:cs typeface="PT Bold Heading" pitchFamily="2" charset="-78"/>
            </a:endParaRPr>
          </a:p>
          <a:p>
            <a:pPr marL="0" indent="0" algn="r" rtl="1">
              <a:buNone/>
            </a:pPr>
            <a:endParaRPr lang="en-US" sz="4000" dirty="0">
              <a:cs typeface="PT Bold Heading" pitchFamily="2" charset="-78"/>
            </a:endParaRPr>
          </a:p>
        </p:txBody>
      </p:sp>
    </p:spTree>
    <p:extLst>
      <p:ext uri="{BB962C8B-B14F-4D97-AF65-F5344CB8AC3E}">
        <p14:creationId xmlns:p14="http://schemas.microsoft.com/office/powerpoint/2010/main" val="248136091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763000" cy="64008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3600" dirty="0">
                <a:cs typeface="PT Bold Heading" pitchFamily="2" charset="-78"/>
              </a:rPr>
              <a:t>- </a:t>
            </a:r>
            <a:r>
              <a:rPr lang="ar-JO" sz="3600" dirty="0">
                <a:cs typeface="PT Bold Heading" pitchFamily="2" charset="-78"/>
              </a:rPr>
              <a:t>السياسي الجيد يقدر الإعلامي الملتزم أدبياً، ومستواه الذهني وخصوصاً ذلك الذي يقدر واجباته ومسئولياته.</a:t>
            </a:r>
            <a:endParaRPr lang="en-US" sz="3600" dirty="0">
              <a:cs typeface="PT Bold Heading" pitchFamily="2" charset="-78"/>
            </a:endParaRPr>
          </a:p>
          <a:p>
            <a:pPr marL="0" indent="0" algn="r" rtl="1">
              <a:buNone/>
            </a:pPr>
            <a:r>
              <a:rPr lang="ar-SA" sz="3600" dirty="0">
                <a:cs typeface="PT Bold Heading" pitchFamily="2" charset="-78"/>
              </a:rPr>
              <a:t>- </a:t>
            </a:r>
            <a:r>
              <a:rPr lang="ar-JO" sz="3600" dirty="0">
                <a:cs typeface="PT Bold Heading" pitchFamily="2" charset="-78"/>
              </a:rPr>
              <a:t>حاول قدر استطاعتك أن لا تكون موضع حب شديد أو موضع كره، إنها مباراة، حاول أن تبقي العلاقة في أبعادها الحقيقية.</a:t>
            </a:r>
            <a:endParaRPr lang="en-US" sz="3600" dirty="0">
              <a:cs typeface="PT Bold Heading" pitchFamily="2" charset="-78"/>
            </a:endParaRPr>
          </a:p>
          <a:p>
            <a:pPr marL="0" indent="0" algn="r" rtl="1">
              <a:buNone/>
            </a:pPr>
            <a:r>
              <a:rPr lang="ar-SA" sz="3600" dirty="0">
                <a:cs typeface="PT Bold Heading" pitchFamily="2" charset="-78"/>
              </a:rPr>
              <a:t>- </a:t>
            </a:r>
            <a:r>
              <a:rPr lang="ar-JO" sz="3600" dirty="0">
                <a:cs typeface="PT Bold Heading" pitchFamily="2" charset="-78"/>
              </a:rPr>
              <a:t>لا تنسى نفسك أبدأ، وإلا ستفقد الفارق بين العلاقة الشخصية والعلاقة المهنية، وتضطرب.</a:t>
            </a:r>
            <a:endParaRPr lang="en-US" sz="3600" dirty="0">
              <a:cs typeface="PT Bold Heading" pitchFamily="2" charset="-78"/>
            </a:endParaRPr>
          </a:p>
          <a:p>
            <a:pPr marL="0" indent="0" algn="r" rtl="1">
              <a:buNone/>
            </a:pPr>
            <a:r>
              <a:rPr lang="ar-SA" sz="3600" dirty="0">
                <a:cs typeface="PT Bold Heading" pitchFamily="2" charset="-78"/>
              </a:rPr>
              <a:t>- </a:t>
            </a:r>
            <a:r>
              <a:rPr lang="ar-JO" sz="3600" dirty="0">
                <a:cs typeface="PT Bold Heading" pitchFamily="2" charset="-78"/>
              </a:rPr>
              <a:t>كن منصفاً وهادئاً وحاسماً، ولا تكن مندفعاً لاذعاً وساخراً، فهذا سلوك مدمر للذات والمهنة.</a:t>
            </a:r>
            <a:endParaRPr lang="en-US" sz="3600" dirty="0">
              <a:cs typeface="PT Bold Heading" pitchFamily="2" charset="-78"/>
            </a:endParaRPr>
          </a:p>
          <a:p>
            <a:pPr marL="0" indent="0" algn="r">
              <a:buNone/>
            </a:pPr>
            <a:endParaRPr lang="en-US" sz="3600" dirty="0">
              <a:cs typeface="PT Bold Heading" pitchFamily="2" charset="-78"/>
            </a:endParaRPr>
          </a:p>
        </p:txBody>
      </p:sp>
    </p:spTree>
    <p:extLst>
      <p:ext uri="{BB962C8B-B14F-4D97-AF65-F5344CB8AC3E}">
        <p14:creationId xmlns:p14="http://schemas.microsoft.com/office/powerpoint/2010/main" val="26059482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rtl="1"/>
            <a:r>
              <a:rPr lang="ar-SA" dirty="0">
                <a:cs typeface="PT Bold Heading" pitchFamily="2" charset="-78"/>
              </a:rPr>
              <a:t>قبل الحديث مع الآخرين لابد من مراعاة </a:t>
            </a:r>
            <a:endParaRPr lang="en-US" dirty="0">
              <a:cs typeface="PT Bold Heading" pitchFamily="2" charset="-78"/>
            </a:endParaRPr>
          </a:p>
        </p:txBody>
      </p:sp>
      <p:sp>
        <p:nvSpPr>
          <p:cNvPr id="3" name="عنصر نائب للمحتوى 2"/>
          <p:cNvSpPr>
            <a:spLocks noGrp="1"/>
          </p:cNvSpPr>
          <p:nvPr>
            <p:ph idx="1"/>
          </p:nvPr>
        </p:nvSpPr>
        <p:spPr>
          <a:xfrm>
            <a:off x="304800" y="1600200"/>
            <a:ext cx="8610600" cy="50292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lgn="r" rtl="1">
              <a:buNone/>
            </a:pPr>
            <a:r>
              <a:rPr lang="ar-SA" dirty="0">
                <a:cs typeface="PT Bold Heading" pitchFamily="2" charset="-78"/>
              </a:rPr>
              <a:t>- تأكد أن خير الكلام ما قل ودل ، قلل كلماتك واهتم بكلام الآخرين.</a:t>
            </a:r>
            <a:endParaRPr lang="en-US" dirty="0">
              <a:cs typeface="PT Bold Heading" pitchFamily="2" charset="-78"/>
            </a:endParaRPr>
          </a:p>
          <a:p>
            <a:pPr marL="0" indent="0" algn="r" rtl="1">
              <a:buNone/>
            </a:pPr>
            <a:r>
              <a:rPr lang="ar-SA" dirty="0">
                <a:cs typeface="PT Bold Heading" pitchFamily="2" charset="-78"/>
              </a:rPr>
              <a:t>- اذا أردت أن تكون مهما فعليك أن تكون مهتما.</a:t>
            </a:r>
            <a:endParaRPr lang="en-US" dirty="0">
              <a:cs typeface="PT Bold Heading" pitchFamily="2" charset="-78"/>
            </a:endParaRPr>
          </a:p>
          <a:p>
            <a:pPr marL="0" indent="0" algn="r" rtl="1">
              <a:buNone/>
            </a:pPr>
            <a:r>
              <a:rPr lang="ar-SA" dirty="0">
                <a:cs typeface="PT Bold Heading" pitchFamily="2" charset="-78"/>
              </a:rPr>
              <a:t>- طريقة حديثك تعبير عن شخصيتك وثقافتك وبيئتك.</a:t>
            </a:r>
            <a:endParaRPr lang="en-US" dirty="0">
              <a:cs typeface="PT Bold Heading" pitchFamily="2" charset="-78"/>
            </a:endParaRPr>
          </a:p>
          <a:p>
            <a:pPr marL="0" indent="0" algn="r" rtl="1">
              <a:buNone/>
            </a:pPr>
            <a:r>
              <a:rPr lang="ar-SA" dirty="0">
                <a:cs typeface="PT Bold Heading" pitchFamily="2" charset="-78"/>
              </a:rPr>
              <a:t>- فكر بما تقوله قبل أن تنطق به .</a:t>
            </a:r>
            <a:endParaRPr lang="en-US" dirty="0">
              <a:cs typeface="PT Bold Heading" pitchFamily="2" charset="-78"/>
            </a:endParaRPr>
          </a:p>
          <a:p>
            <a:pPr marL="0" indent="0" algn="r" rtl="1">
              <a:buNone/>
            </a:pPr>
            <a:r>
              <a:rPr lang="ar-SA" dirty="0">
                <a:cs typeface="PT Bold Heading" pitchFamily="2" charset="-78"/>
              </a:rPr>
              <a:t>- ضع نفسك مكان الآخرين ثم أسمعهم من الكلام ما تحب أن تسمع.</a:t>
            </a:r>
            <a:endParaRPr lang="en-US" dirty="0">
              <a:cs typeface="PT Bold Heading" pitchFamily="2" charset="-78"/>
            </a:endParaRPr>
          </a:p>
          <a:p>
            <a:pPr marL="0" indent="0" algn="r" rtl="1">
              <a:buNone/>
            </a:pPr>
            <a:r>
              <a:rPr lang="ar-SA" dirty="0">
                <a:cs typeface="PT Bold Heading" pitchFamily="2" charset="-78"/>
              </a:rPr>
              <a:t>- دع محدثك يحدثك بما يحب ، وكن مستمعاً جيداً .</a:t>
            </a:r>
            <a:endParaRPr lang="en-US" dirty="0">
              <a:cs typeface="PT Bold Heading" pitchFamily="2" charset="-78"/>
            </a:endParaRPr>
          </a:p>
          <a:p>
            <a:pPr marL="0" indent="0" algn="r" rtl="1">
              <a:buNone/>
            </a:pPr>
            <a:r>
              <a:rPr lang="ar-SA" dirty="0">
                <a:cs typeface="PT Bold Heading" pitchFamily="2" charset="-78"/>
              </a:rPr>
              <a:t>- كم من الناس أحببته من كلامه ، وأناس آخرين تكرههم من كلامهم.</a:t>
            </a:r>
            <a:endParaRPr lang="en-US" dirty="0">
              <a:cs typeface="PT Bold Heading" pitchFamily="2" charset="-78"/>
            </a:endParaRPr>
          </a:p>
          <a:p>
            <a:pPr marL="0" indent="0" algn="r" rtl="1">
              <a:buNone/>
            </a:pPr>
            <a:r>
              <a:rPr lang="ar-SA" dirty="0">
                <a:cs typeface="PT Bold Heading" pitchFamily="2" charset="-78"/>
              </a:rPr>
              <a:t>- تكلم ببساطة وبدون تكلف.</a:t>
            </a:r>
            <a:endParaRPr lang="en-US" dirty="0">
              <a:cs typeface="PT Bold Heading" pitchFamily="2" charset="-78"/>
            </a:endParaRP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1301351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3246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0" algn="r" rtl="1">
              <a:buNone/>
            </a:pPr>
            <a:r>
              <a:rPr lang="ar-EG" sz="4800" dirty="0">
                <a:cs typeface="PT Bold Heading" pitchFamily="2" charset="-78"/>
              </a:rPr>
              <a:t>الفصل الاول : </a:t>
            </a:r>
            <a:endParaRPr lang="ar-EG" sz="4800" dirty="0" smtClean="0">
              <a:cs typeface="PT Bold Heading" pitchFamily="2" charset="-78"/>
            </a:endParaRPr>
          </a:p>
          <a:p>
            <a:pPr marL="0" indent="0" algn="r" rtl="1">
              <a:buNone/>
            </a:pPr>
            <a:r>
              <a:rPr lang="ar-EG" sz="4800" dirty="0" smtClean="0">
                <a:cs typeface="PT Bold Heading" pitchFamily="2" charset="-78"/>
              </a:rPr>
              <a:t>مفهوم </a:t>
            </a:r>
            <a:r>
              <a:rPr lang="ar-EG" sz="4800" dirty="0">
                <a:cs typeface="PT Bold Heading" pitchFamily="2" charset="-78"/>
              </a:rPr>
              <a:t>الاتيكيت وأهميته</a:t>
            </a:r>
            <a:endParaRPr lang="en-US" sz="4800" dirty="0">
              <a:cs typeface="PT Bold Heading" pitchFamily="2" charset="-78"/>
            </a:endParaRPr>
          </a:p>
          <a:p>
            <a:pPr marL="0" indent="0" algn="r" rtl="1">
              <a:buNone/>
            </a:pPr>
            <a:r>
              <a:rPr lang="ar-EG" sz="4800" dirty="0">
                <a:cs typeface="PT Bold Heading" pitchFamily="2" charset="-78"/>
              </a:rPr>
              <a:t>الفصل</a:t>
            </a:r>
            <a:r>
              <a:rPr lang="ar-SA" sz="4800" dirty="0">
                <a:cs typeface="PT Bold Heading" pitchFamily="2" charset="-78"/>
              </a:rPr>
              <a:t> الثاني : </a:t>
            </a:r>
            <a:endParaRPr lang="ar-EG" sz="4800" dirty="0" smtClean="0">
              <a:cs typeface="PT Bold Heading" pitchFamily="2" charset="-78"/>
            </a:endParaRPr>
          </a:p>
          <a:p>
            <a:pPr marL="0" indent="0" algn="r" rtl="1">
              <a:buNone/>
            </a:pPr>
            <a:r>
              <a:rPr lang="ar-SA" sz="4800" dirty="0" smtClean="0">
                <a:cs typeface="PT Bold Heading" pitchFamily="2" charset="-78"/>
              </a:rPr>
              <a:t>إتيكيت </a:t>
            </a:r>
            <a:r>
              <a:rPr lang="ar-SA" sz="4800" dirty="0">
                <a:cs typeface="PT Bold Heading" pitchFamily="2" charset="-78"/>
              </a:rPr>
              <a:t>الحديث </a:t>
            </a:r>
            <a:endParaRPr lang="en-US" sz="4800" dirty="0">
              <a:cs typeface="PT Bold Heading" pitchFamily="2" charset="-78"/>
            </a:endParaRPr>
          </a:p>
          <a:p>
            <a:pPr marL="0" indent="0" algn="r" rtl="1">
              <a:buNone/>
            </a:pPr>
            <a:r>
              <a:rPr lang="ar-EG" sz="4800" dirty="0">
                <a:cs typeface="PT Bold Heading" pitchFamily="2" charset="-78"/>
              </a:rPr>
              <a:t>الفصل</a:t>
            </a:r>
            <a:r>
              <a:rPr lang="ar-SA" sz="4800" dirty="0">
                <a:cs typeface="PT Bold Heading" pitchFamily="2" charset="-78"/>
              </a:rPr>
              <a:t> الثالث : </a:t>
            </a:r>
            <a:endParaRPr lang="ar-EG" sz="4800" dirty="0" smtClean="0">
              <a:cs typeface="PT Bold Heading" pitchFamily="2" charset="-78"/>
            </a:endParaRPr>
          </a:p>
          <a:p>
            <a:pPr marL="0" indent="0" algn="r" rtl="1">
              <a:buNone/>
            </a:pPr>
            <a:r>
              <a:rPr lang="ar-SA" sz="4800" dirty="0" smtClean="0">
                <a:cs typeface="PT Bold Heading" pitchFamily="2" charset="-78"/>
              </a:rPr>
              <a:t>إتيكيت </a:t>
            </a:r>
            <a:r>
              <a:rPr lang="ar-SA" sz="4800" dirty="0">
                <a:cs typeface="PT Bold Heading" pitchFamily="2" charset="-78"/>
              </a:rPr>
              <a:t>الاستماع والإنصـات</a:t>
            </a:r>
            <a:endParaRPr lang="en-US" sz="4800" dirty="0">
              <a:cs typeface="PT Bold Heading" pitchFamily="2" charset="-78"/>
            </a:endParaRPr>
          </a:p>
          <a:p>
            <a:pPr marL="0" indent="0" algn="r" rtl="1">
              <a:buNone/>
            </a:pPr>
            <a:r>
              <a:rPr lang="ar-EG" sz="4800" dirty="0">
                <a:cs typeface="PT Bold Heading" pitchFamily="2" charset="-78"/>
              </a:rPr>
              <a:t>الفصل</a:t>
            </a:r>
            <a:r>
              <a:rPr lang="ar-SA" sz="4800" dirty="0">
                <a:cs typeface="PT Bold Heading" pitchFamily="2" charset="-78"/>
              </a:rPr>
              <a:t> الرابع : </a:t>
            </a:r>
            <a:endParaRPr lang="ar-EG" sz="4800" dirty="0" smtClean="0">
              <a:cs typeface="PT Bold Heading" pitchFamily="2" charset="-78"/>
            </a:endParaRPr>
          </a:p>
          <a:p>
            <a:pPr marL="0" indent="0" algn="r" rtl="1">
              <a:buNone/>
            </a:pPr>
            <a:r>
              <a:rPr lang="ar-SA" sz="4800" dirty="0" smtClean="0">
                <a:cs typeface="PT Bold Heading" pitchFamily="2" charset="-78"/>
              </a:rPr>
              <a:t>إتيكيت </a:t>
            </a:r>
            <a:r>
              <a:rPr lang="ar-SA" sz="4800" dirty="0">
                <a:cs typeface="PT Bold Heading" pitchFamily="2" charset="-78"/>
              </a:rPr>
              <a:t>الاجتماعات والمقابلات </a:t>
            </a:r>
            <a:endParaRPr lang="en-US" sz="4800" dirty="0">
              <a:cs typeface="PT Bold Heading" pitchFamily="2" charset="-78"/>
            </a:endParaRPr>
          </a:p>
          <a:p>
            <a:pPr marL="0" indent="0" algn="r" rtl="1">
              <a:buNone/>
            </a:pPr>
            <a:endParaRPr lang="en-US" sz="4800" dirty="0">
              <a:cs typeface="PT Bold Heading" pitchFamily="2" charset="-78"/>
            </a:endParaRPr>
          </a:p>
        </p:txBody>
      </p:sp>
    </p:spTree>
    <p:extLst>
      <p:ext uri="{BB962C8B-B14F-4D97-AF65-F5344CB8AC3E}">
        <p14:creationId xmlns:p14="http://schemas.microsoft.com/office/powerpoint/2010/main" val="22283195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rtl="1"/>
            <a:r>
              <a:rPr lang="ar-SA" sz="5400" dirty="0">
                <a:cs typeface="PT Bold Heading" pitchFamily="2" charset="-78"/>
              </a:rPr>
              <a:t>أثناء الحديث لابد من مراعاة </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686800" cy="4953000"/>
          </a:xfrm>
        </p:spPr>
        <p:style>
          <a:lnRef idx="1">
            <a:schemeClr val="accent5"/>
          </a:lnRef>
          <a:fillRef idx="2">
            <a:schemeClr val="accent5"/>
          </a:fillRef>
          <a:effectRef idx="1">
            <a:schemeClr val="accent5"/>
          </a:effectRef>
          <a:fontRef idx="minor">
            <a:schemeClr val="dk1"/>
          </a:fontRef>
        </p:style>
        <p:txBody>
          <a:bodyPr/>
          <a:lstStyle/>
          <a:p>
            <a:pPr marL="0" indent="0" algn="r" rtl="1">
              <a:buNone/>
            </a:pPr>
            <a:r>
              <a:rPr lang="ar-SA" dirty="0">
                <a:cs typeface="PT Bold Heading" pitchFamily="2" charset="-78"/>
              </a:rPr>
              <a:t>- أنظر الى الشخص الذي تتحدث معه واذا كنت تتحدث مع مجموعة وزع النظر على الجميع ( لا تركز على شخص وتهمل الآخرين).</a:t>
            </a:r>
            <a:endParaRPr lang="en-US" dirty="0">
              <a:cs typeface="PT Bold Heading" pitchFamily="2" charset="-78"/>
            </a:endParaRPr>
          </a:p>
          <a:p>
            <a:pPr marL="0" indent="0" algn="r" rtl="1">
              <a:buNone/>
            </a:pPr>
            <a:r>
              <a:rPr lang="ar-SA" dirty="0">
                <a:cs typeface="PT Bold Heading" pitchFamily="2" charset="-78"/>
              </a:rPr>
              <a:t>- في المحافل يستحسن أن تتكلم مع من يقف بجانبك .</a:t>
            </a:r>
            <a:endParaRPr lang="en-US" dirty="0">
              <a:cs typeface="PT Bold Heading" pitchFamily="2" charset="-78"/>
            </a:endParaRPr>
          </a:p>
          <a:p>
            <a:pPr marL="0" indent="0" algn="r" rtl="1">
              <a:buNone/>
            </a:pPr>
            <a:r>
              <a:rPr lang="ar-SA" dirty="0">
                <a:cs typeface="PT Bold Heading" pitchFamily="2" charset="-78"/>
              </a:rPr>
              <a:t>- راعي مشاعر الآخرين .</a:t>
            </a:r>
            <a:endParaRPr lang="en-US" dirty="0">
              <a:cs typeface="PT Bold Heading" pitchFamily="2" charset="-78"/>
            </a:endParaRPr>
          </a:p>
          <a:p>
            <a:pPr marL="0" indent="0" algn="r" rtl="1">
              <a:buNone/>
            </a:pPr>
            <a:r>
              <a:rPr lang="ar-SA" dirty="0">
                <a:cs typeface="PT Bold Heading" pitchFamily="2" charset="-78"/>
              </a:rPr>
              <a:t>- تحدث بصوت معتدل وواضح وبهدوء .</a:t>
            </a:r>
            <a:endParaRPr lang="en-US" dirty="0">
              <a:cs typeface="PT Bold Heading" pitchFamily="2" charset="-78"/>
            </a:endParaRPr>
          </a:p>
          <a:p>
            <a:pPr marL="0" indent="0" algn="r" rtl="1">
              <a:buNone/>
            </a:pPr>
            <a:r>
              <a:rPr lang="ar-SA" dirty="0">
                <a:cs typeface="PT Bold Heading" pitchFamily="2" charset="-78"/>
              </a:rPr>
              <a:t>- استمع ضعف ما تتكلم .</a:t>
            </a:r>
            <a:endParaRPr lang="en-US" dirty="0">
              <a:cs typeface="PT Bold Heading" pitchFamily="2" charset="-78"/>
            </a:endParaRPr>
          </a:p>
          <a:p>
            <a:pPr marL="0" indent="0" algn="r" rtl="1">
              <a:buNone/>
            </a:pPr>
            <a:r>
              <a:rPr lang="ar-SA" dirty="0">
                <a:cs typeface="PT Bold Heading" pitchFamily="2" charset="-78"/>
              </a:rPr>
              <a:t>- لا تكذب المتحدث مهما كنت متأكدا من ذلك.</a:t>
            </a:r>
            <a:endParaRPr lang="en-US" dirty="0">
              <a:cs typeface="PT Bold Heading" pitchFamily="2" charset="-78"/>
            </a:endParaRP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103738477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6000" dirty="0">
                <a:cs typeface="PT Bold Heading" pitchFamily="2" charset="-78"/>
              </a:rPr>
              <a:t>أخطاء أثناء الحديث</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763000" cy="495300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r" rtl="1">
              <a:buNone/>
            </a:pPr>
            <a:r>
              <a:rPr lang="ar-SA" dirty="0">
                <a:cs typeface="PT Bold Heading" pitchFamily="2" charset="-78"/>
              </a:rPr>
              <a:t>- مقاطعة المتحدث بدون سبب .</a:t>
            </a:r>
            <a:endParaRPr lang="en-US" dirty="0">
              <a:cs typeface="PT Bold Heading" pitchFamily="2" charset="-78"/>
            </a:endParaRPr>
          </a:p>
          <a:p>
            <a:pPr marL="0" indent="0" algn="r" rtl="1">
              <a:buNone/>
            </a:pPr>
            <a:r>
              <a:rPr lang="ar-SA" dirty="0">
                <a:cs typeface="PT Bold Heading" pitchFamily="2" charset="-78"/>
              </a:rPr>
              <a:t>- تكذيب المتحدث .</a:t>
            </a:r>
            <a:endParaRPr lang="en-US" dirty="0">
              <a:cs typeface="PT Bold Heading" pitchFamily="2" charset="-78"/>
            </a:endParaRPr>
          </a:p>
          <a:p>
            <a:pPr marL="0" indent="0" algn="r" rtl="1">
              <a:buNone/>
            </a:pPr>
            <a:r>
              <a:rPr lang="ar-SA" dirty="0">
                <a:cs typeface="PT Bold Heading" pitchFamily="2" charset="-78"/>
              </a:rPr>
              <a:t>- الكلمات المطاطية التي تحمل أكثر من معنى .</a:t>
            </a:r>
            <a:endParaRPr lang="en-US" dirty="0">
              <a:cs typeface="PT Bold Heading" pitchFamily="2" charset="-78"/>
            </a:endParaRPr>
          </a:p>
          <a:p>
            <a:pPr marL="0" indent="0" algn="r" rtl="1">
              <a:buNone/>
            </a:pPr>
            <a:r>
              <a:rPr lang="ar-SA" dirty="0">
                <a:cs typeface="PT Bold Heading" pitchFamily="2" charset="-78"/>
              </a:rPr>
              <a:t>- اشارات اليد .</a:t>
            </a:r>
            <a:endParaRPr lang="en-US" dirty="0">
              <a:cs typeface="PT Bold Heading" pitchFamily="2" charset="-78"/>
            </a:endParaRPr>
          </a:p>
          <a:p>
            <a:pPr marL="0" indent="0" algn="r" rtl="1">
              <a:buNone/>
            </a:pPr>
            <a:r>
              <a:rPr lang="ar-SA" dirty="0">
                <a:cs typeface="PT Bold Heading" pitchFamily="2" charset="-78"/>
              </a:rPr>
              <a:t>- ازالة الكلفة .</a:t>
            </a:r>
            <a:endParaRPr lang="en-US" dirty="0">
              <a:cs typeface="PT Bold Heading" pitchFamily="2" charset="-78"/>
            </a:endParaRPr>
          </a:p>
          <a:p>
            <a:pPr marL="0" indent="0" algn="r" rtl="1">
              <a:buNone/>
            </a:pPr>
            <a:r>
              <a:rPr lang="ar-SA" dirty="0">
                <a:cs typeface="PT Bold Heading" pitchFamily="2" charset="-78"/>
              </a:rPr>
              <a:t>- التعليق على اخطاء لفظية نطق بها المتحدث.</a:t>
            </a:r>
            <a:endParaRPr lang="en-US" dirty="0">
              <a:cs typeface="PT Bold Heading" pitchFamily="2" charset="-78"/>
            </a:endParaRPr>
          </a:p>
          <a:p>
            <a:pPr marL="0" indent="0" algn="r" rtl="1">
              <a:buNone/>
            </a:pPr>
            <a:r>
              <a:rPr lang="ar-SA" dirty="0">
                <a:cs typeface="PT Bold Heading" pitchFamily="2" charset="-78"/>
              </a:rPr>
              <a:t>- الاجابة عن سؤال موجة للمتحدث.</a:t>
            </a:r>
            <a:endParaRPr lang="en-US" dirty="0">
              <a:cs typeface="PT Bold Heading" pitchFamily="2" charset="-78"/>
            </a:endParaRPr>
          </a:p>
          <a:p>
            <a:pPr marL="0" indent="0" algn="r" rtl="1">
              <a:buNone/>
            </a:pPr>
            <a:r>
              <a:rPr lang="ar-SA" dirty="0">
                <a:cs typeface="PT Bold Heading" pitchFamily="2" charset="-78"/>
              </a:rPr>
              <a:t>- لا تكرر كلمة ( </a:t>
            </a:r>
            <a:r>
              <a:rPr lang="ar-SA" b="1" dirty="0">
                <a:cs typeface="PT Bold Heading" pitchFamily="2" charset="-78"/>
              </a:rPr>
              <a:t>لا )</a:t>
            </a:r>
            <a:r>
              <a:rPr lang="ar-SA" dirty="0">
                <a:cs typeface="PT Bold Heading" pitchFamily="2" charset="-78"/>
              </a:rPr>
              <a:t>  كثيرا .</a:t>
            </a:r>
            <a:endParaRPr lang="en-US" dirty="0">
              <a:cs typeface="PT Bold Heading" pitchFamily="2" charset="-78"/>
            </a:endParaRP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19330443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dirty="0">
                <a:cs typeface="PT Bold Heading" pitchFamily="2" charset="-78"/>
              </a:rPr>
              <a:t>أهم مهارات التحدث </a:t>
            </a:r>
            <a:endParaRPr lang="en-US" sz="5400" dirty="0">
              <a:cs typeface="PT Bold Heading" pitchFamily="2" charset="-78"/>
            </a:endParaRPr>
          </a:p>
        </p:txBody>
      </p:sp>
      <p:sp>
        <p:nvSpPr>
          <p:cNvPr id="3" name="عنصر نائب للمحتوى 2"/>
          <p:cNvSpPr>
            <a:spLocks noGrp="1"/>
          </p:cNvSpPr>
          <p:nvPr>
            <p:ph idx="1"/>
          </p:nvPr>
        </p:nvSpPr>
        <p:spPr>
          <a:xfrm>
            <a:off x="76200" y="1600200"/>
            <a:ext cx="8839200" cy="502920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SA" sz="4400" dirty="0">
                <a:cs typeface="PT Bold Heading" pitchFamily="2" charset="-78"/>
              </a:rPr>
              <a:t>– صياغة الأفكار ذهنياً قبل التحدث واستخدام لغة مفعمة بالحيوية .</a:t>
            </a:r>
            <a:endParaRPr lang="en-US" sz="4400" dirty="0">
              <a:cs typeface="PT Bold Heading" pitchFamily="2" charset="-78"/>
            </a:endParaRPr>
          </a:p>
          <a:p>
            <a:pPr marL="0" indent="0" algn="r" rtl="1">
              <a:buNone/>
            </a:pPr>
            <a:r>
              <a:rPr lang="ar-SA" sz="4400" dirty="0">
                <a:cs typeface="PT Bold Heading" pitchFamily="2" charset="-78"/>
              </a:rPr>
              <a:t>– استخدام لغة مقاربة لثقافة المخاطب .</a:t>
            </a:r>
            <a:endParaRPr lang="en-US" sz="4400" dirty="0">
              <a:cs typeface="PT Bold Heading" pitchFamily="2" charset="-78"/>
            </a:endParaRPr>
          </a:p>
          <a:p>
            <a:pPr marL="0" indent="0" algn="r" rtl="1">
              <a:buNone/>
            </a:pPr>
            <a:r>
              <a:rPr lang="ar-SA" sz="4400" dirty="0">
                <a:cs typeface="PT Bold Heading" pitchFamily="2" charset="-78"/>
              </a:rPr>
              <a:t>– استخدام الأسماء والألقاب المناسبة .</a:t>
            </a:r>
            <a:endParaRPr lang="en-US" sz="4400" dirty="0">
              <a:cs typeface="PT Bold Heading" pitchFamily="2" charset="-78"/>
            </a:endParaRPr>
          </a:p>
          <a:p>
            <a:pPr marL="0" indent="0" algn="r" rtl="1">
              <a:buNone/>
            </a:pPr>
            <a:r>
              <a:rPr lang="ar-SA" sz="4400" dirty="0">
                <a:cs typeface="PT Bold Heading" pitchFamily="2" charset="-78"/>
              </a:rPr>
              <a:t>– الاتزان في استخدام نبرات الصوت .</a:t>
            </a:r>
            <a:endParaRPr lang="en-US" sz="4400" dirty="0">
              <a:cs typeface="PT Bold Heading" pitchFamily="2" charset="-78"/>
            </a:endParaRPr>
          </a:p>
          <a:p>
            <a:pPr marL="0" indent="0" algn="r" rtl="1">
              <a:buNone/>
            </a:pPr>
            <a:r>
              <a:rPr lang="ar-SA" sz="4400" dirty="0">
                <a:cs typeface="PT Bold Heading" pitchFamily="2" charset="-78"/>
              </a:rPr>
              <a:t>– توقف وقفات قصيرة ووضح مخارج الحروف .</a:t>
            </a:r>
            <a:endParaRPr lang="en-US" sz="4400" dirty="0">
              <a:cs typeface="PT Bold Heading" pitchFamily="2" charset="-78"/>
            </a:endParaRPr>
          </a:p>
          <a:p>
            <a:pPr marL="0" indent="0" algn="r">
              <a:buNone/>
            </a:pPr>
            <a:endParaRPr lang="en-US" sz="4400" dirty="0">
              <a:cs typeface="PT Bold Heading" pitchFamily="2" charset="-78"/>
            </a:endParaRPr>
          </a:p>
        </p:txBody>
      </p:sp>
    </p:spTree>
    <p:extLst>
      <p:ext uri="{BB962C8B-B14F-4D97-AF65-F5344CB8AC3E}">
        <p14:creationId xmlns:p14="http://schemas.microsoft.com/office/powerpoint/2010/main" val="130217295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2484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4400" dirty="0">
                <a:cs typeface="PT Bold Heading" pitchFamily="2" charset="-78"/>
              </a:rPr>
              <a:t>– التوسط في سرعة الحديث والتزم بصلب الموضوع .</a:t>
            </a:r>
            <a:endParaRPr lang="en-US" sz="4400" dirty="0">
              <a:cs typeface="PT Bold Heading" pitchFamily="2" charset="-78"/>
            </a:endParaRPr>
          </a:p>
          <a:p>
            <a:pPr marL="0" indent="0" algn="r" rtl="1">
              <a:buNone/>
            </a:pPr>
            <a:r>
              <a:rPr lang="ar-SA" sz="4400" dirty="0">
                <a:cs typeface="PT Bold Heading" pitchFamily="2" charset="-78"/>
              </a:rPr>
              <a:t>– ركز علي النقاط الرئيسية .</a:t>
            </a:r>
            <a:endParaRPr lang="en-US" sz="4400" dirty="0">
              <a:cs typeface="PT Bold Heading" pitchFamily="2" charset="-78"/>
            </a:endParaRPr>
          </a:p>
          <a:p>
            <a:pPr marL="0" indent="0" algn="r" rtl="1">
              <a:buNone/>
            </a:pPr>
            <a:r>
              <a:rPr lang="ar-SA" sz="4400" dirty="0">
                <a:cs typeface="PT Bold Heading" pitchFamily="2" charset="-78"/>
              </a:rPr>
              <a:t>– خالف بأدب وتحكم في انفعالاتك .</a:t>
            </a:r>
            <a:endParaRPr lang="en-US" sz="4400" dirty="0">
              <a:cs typeface="PT Bold Heading" pitchFamily="2" charset="-78"/>
            </a:endParaRPr>
          </a:p>
          <a:p>
            <a:pPr marL="0" indent="0" algn="r" rtl="1">
              <a:buNone/>
            </a:pPr>
            <a:r>
              <a:rPr lang="ar-SA" sz="4400" dirty="0">
                <a:cs typeface="PT Bold Heading" pitchFamily="2" charset="-78"/>
              </a:rPr>
              <a:t>– زن نظرك ولا تكثر الالتفات في اثناء حديثك .</a:t>
            </a:r>
            <a:endParaRPr lang="en-US" sz="4400" dirty="0">
              <a:cs typeface="PT Bold Heading" pitchFamily="2" charset="-78"/>
            </a:endParaRPr>
          </a:p>
          <a:p>
            <a:pPr marL="0" indent="0" algn="r" rtl="1">
              <a:buNone/>
            </a:pPr>
            <a:r>
              <a:rPr lang="ar-SA" sz="4400" dirty="0">
                <a:cs typeface="PT Bold Heading" pitchFamily="2" charset="-78"/>
              </a:rPr>
              <a:t>– انتق الكلمات وهذب الألفاظ وتحدث بما قل ودل .</a:t>
            </a:r>
            <a:endParaRPr lang="en-US" sz="4400" dirty="0">
              <a:cs typeface="PT Bold Heading" pitchFamily="2" charset="-78"/>
            </a:endParaRPr>
          </a:p>
          <a:p>
            <a:pPr marL="0" indent="0" algn="r">
              <a:buNone/>
            </a:pPr>
            <a:endParaRPr lang="en-US" sz="4400" dirty="0">
              <a:cs typeface="PT Bold Heading" pitchFamily="2" charset="-78"/>
            </a:endParaRPr>
          </a:p>
        </p:txBody>
      </p:sp>
    </p:spTree>
    <p:extLst>
      <p:ext uri="{BB962C8B-B14F-4D97-AF65-F5344CB8AC3E}">
        <p14:creationId xmlns:p14="http://schemas.microsoft.com/office/powerpoint/2010/main" val="36780472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rtl="1"/>
            <a:r>
              <a:rPr lang="ar-SA" sz="5400" dirty="0">
                <a:cs typeface="PT Bold Heading" pitchFamily="2" charset="-78"/>
              </a:rPr>
              <a:t>إتيكيت الاستماع والإنصـات</a:t>
            </a:r>
            <a:endParaRPr lang="en-US" sz="5400" dirty="0">
              <a:cs typeface="PT Bold Heading" pitchFamily="2" charset="-78"/>
            </a:endParaRPr>
          </a:p>
        </p:txBody>
      </p:sp>
      <p:sp>
        <p:nvSpPr>
          <p:cNvPr id="3" name="عنصر نائب للمحتوى 2"/>
          <p:cNvSpPr>
            <a:spLocks noGrp="1"/>
          </p:cNvSpPr>
          <p:nvPr>
            <p:ph idx="1"/>
          </p:nvPr>
        </p:nvSpPr>
        <p:spPr>
          <a:xfrm>
            <a:off x="152400" y="1600200"/>
            <a:ext cx="8763000" cy="50292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r" rtl="1"/>
            <a:r>
              <a:rPr lang="ar-SA" dirty="0" smtClean="0">
                <a:cs typeface="PT Bold Heading" pitchFamily="2" charset="-78"/>
              </a:rPr>
              <a:t>ألم </a:t>
            </a:r>
            <a:r>
              <a:rPr lang="ar-SA" dirty="0">
                <a:cs typeface="PT Bold Heading" pitchFamily="2" charset="-78"/>
              </a:rPr>
              <a:t>نتعلم مهارات الكتابة والقراءة وكذلك الحديث؟ لكن هل فكر أحدنا في أنه يحتاج فعلاً إلى أن يتعرف على مهارات الإنصات وأن يحاول جاهداً اكتساب هذه المهارة التي تعتبر الخطوة الأولى في عملية التواصل الفعال</a:t>
            </a:r>
            <a:r>
              <a:rPr lang="en-US" dirty="0">
                <a:cs typeface="PT Bold Heading" pitchFamily="2" charset="-78"/>
              </a:rPr>
              <a:t> .</a:t>
            </a:r>
          </a:p>
          <a:p>
            <a:pPr algn="r" rtl="1"/>
            <a:r>
              <a:rPr lang="ar-SA" dirty="0">
                <a:cs typeface="PT Bold Heading" pitchFamily="2" charset="-78"/>
              </a:rPr>
              <a:t>ضعف مهارات الاستماع يمكن أن يسبب للشخص كثيرا من المشاكل الشخصية والوظيفية والمالية</a:t>
            </a:r>
            <a:r>
              <a:rPr lang="en-US" dirty="0" smtClean="0">
                <a:cs typeface="PT Bold Heading" pitchFamily="2" charset="-78"/>
              </a:rPr>
              <a:t>.</a:t>
            </a:r>
            <a:endParaRPr lang="ar-EG" dirty="0" smtClean="0">
              <a:cs typeface="PT Bold Heading" pitchFamily="2" charset="-78"/>
            </a:endParaRPr>
          </a:p>
          <a:p>
            <a:pPr algn="r" rtl="1"/>
            <a:r>
              <a:rPr lang="ar-SA" dirty="0">
                <a:cs typeface="PT Bold Heading" pitchFamily="2" charset="-78"/>
              </a:rPr>
              <a:t>وكثير من سوء الفهم الذي نراه اليوم في حياتنا اليومية يحدث بسبب ضعفنا في عملية الإنصات</a:t>
            </a:r>
            <a:r>
              <a:rPr lang="en-US" dirty="0">
                <a:cs typeface="PT Bold Heading" pitchFamily="2" charset="-78"/>
              </a:rPr>
              <a:t> .</a:t>
            </a:r>
          </a:p>
          <a:p>
            <a:pPr algn="r" rtl="1"/>
            <a:r>
              <a:rPr lang="ar-EG" dirty="0">
                <a:cs typeface="PT Bold Heading" pitchFamily="2" charset="-78"/>
              </a:rPr>
              <a:t> </a:t>
            </a:r>
            <a:r>
              <a:rPr lang="ar-SA" dirty="0">
                <a:cs typeface="PT Bold Heading" pitchFamily="2" charset="-78"/>
              </a:rPr>
              <a:t>الاستماع أكثر المهارات التي نحتاجها لنتواصل مع الآخرين ورغم ذلك لا نعطيه الاهتمام المطلوب</a:t>
            </a:r>
            <a:endParaRPr lang="en-US" dirty="0">
              <a:cs typeface="PT Bold Heading" pitchFamily="2" charset="-78"/>
            </a:endParaRPr>
          </a:p>
          <a:p>
            <a:pPr algn="r" rtl="1"/>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32530366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rtl="1"/>
            <a:r>
              <a:rPr lang="ar-EG" sz="4800" dirty="0" smtClean="0">
                <a:cs typeface="PT Bold Heading" pitchFamily="2" charset="-78"/>
              </a:rPr>
              <a:t/>
            </a:r>
            <a:br>
              <a:rPr lang="ar-EG" sz="4800" dirty="0" smtClean="0">
                <a:cs typeface="PT Bold Heading" pitchFamily="2" charset="-78"/>
              </a:rPr>
            </a:br>
            <a:r>
              <a:rPr lang="ar-EG" sz="4800" dirty="0" smtClean="0">
                <a:cs typeface="PT Bold Heading" pitchFamily="2" charset="-78"/>
              </a:rPr>
              <a:t>ال</a:t>
            </a:r>
            <a:r>
              <a:rPr lang="ar-SA" sz="4800" dirty="0" smtClean="0">
                <a:cs typeface="PT Bold Heading" pitchFamily="2" charset="-78"/>
              </a:rPr>
              <a:t>فرق </a:t>
            </a:r>
            <a:r>
              <a:rPr lang="ar-SA" sz="4800" dirty="0">
                <a:cs typeface="PT Bold Heading" pitchFamily="2" charset="-78"/>
              </a:rPr>
              <a:t>بين السماع والاستماع</a:t>
            </a:r>
            <a:r>
              <a:rPr lang="en-US" sz="4800" dirty="0">
                <a:cs typeface="PT Bold Heading" pitchFamily="2" charset="-78"/>
              </a:rPr>
              <a:t/>
            </a:r>
            <a:br>
              <a:rPr lang="en-US" sz="4800" dirty="0">
                <a:cs typeface="PT Bold Heading" pitchFamily="2" charset="-78"/>
              </a:rPr>
            </a:br>
            <a:endParaRPr lang="en-US" sz="4800" dirty="0">
              <a:cs typeface="PT Bold Heading" pitchFamily="2" charset="-78"/>
            </a:endParaRPr>
          </a:p>
        </p:txBody>
      </p:sp>
      <p:sp>
        <p:nvSpPr>
          <p:cNvPr id="3" name="عنصر نائب للمحتوى 2"/>
          <p:cNvSpPr>
            <a:spLocks noGrp="1"/>
          </p:cNvSpPr>
          <p:nvPr>
            <p:ph idx="1"/>
          </p:nvPr>
        </p:nvSpPr>
        <p:spPr>
          <a:xfrm>
            <a:off x="228600" y="1600200"/>
            <a:ext cx="8686800" cy="5105400"/>
          </a:xfrm>
        </p:spPr>
        <p:style>
          <a:lnRef idx="1">
            <a:schemeClr val="accent6"/>
          </a:lnRef>
          <a:fillRef idx="2">
            <a:schemeClr val="accent6"/>
          </a:fillRef>
          <a:effectRef idx="1">
            <a:schemeClr val="accent6"/>
          </a:effectRef>
          <a:fontRef idx="minor">
            <a:schemeClr val="dk1"/>
          </a:fontRef>
        </p:style>
        <p:txBody>
          <a:bodyPr>
            <a:normAutofit/>
          </a:bodyPr>
          <a:lstStyle/>
          <a:p>
            <a:pPr algn="r" rtl="1"/>
            <a:r>
              <a:rPr lang="ar-SA" dirty="0">
                <a:cs typeface="PT Bold Heading" pitchFamily="2" charset="-78"/>
              </a:rPr>
              <a:t>وهناك فرق بين السماع والاستماع</a:t>
            </a:r>
            <a:r>
              <a:rPr lang="en-US" dirty="0">
                <a:cs typeface="PT Bold Heading" pitchFamily="2" charset="-78"/>
              </a:rPr>
              <a:t> .</a:t>
            </a:r>
            <a:r>
              <a:rPr lang="ar-SA" dirty="0">
                <a:cs typeface="PT Bold Heading" pitchFamily="2" charset="-78"/>
              </a:rPr>
              <a:t>فالسماع عملية تتم دون جهد وعناء حيث تستقبل الأذن الأصوات دون إرادة  بينما الاستماع عملية تتطلب جهداً وانتباهاً وإرادة ولذلك يمكن أن يتمتع الشخص بقدرة سماع ممتازة لكنه يكون سيء الاستماع</a:t>
            </a:r>
            <a:r>
              <a:rPr lang="en-US" dirty="0">
                <a:cs typeface="PT Bold Heading" pitchFamily="2" charset="-78"/>
              </a:rPr>
              <a:t> .</a:t>
            </a:r>
          </a:p>
          <a:p>
            <a:pPr algn="r" rtl="1"/>
            <a:r>
              <a:rPr lang="ar-SA" dirty="0">
                <a:cs typeface="PT Bold Heading" pitchFamily="2" charset="-78"/>
              </a:rPr>
              <a:t>ولذلك فالاستماع يتطلب أمرين هما : الانتباه والتركيز</a:t>
            </a:r>
            <a:r>
              <a:rPr lang="en-US" dirty="0">
                <a:cs typeface="PT Bold Heading" pitchFamily="2" charset="-78"/>
              </a:rPr>
              <a:t>, </a:t>
            </a:r>
            <a:r>
              <a:rPr lang="ar-SA" dirty="0">
                <a:cs typeface="PT Bold Heading" pitchFamily="2" charset="-78"/>
              </a:rPr>
              <a:t>فالانتباه يعني الالتفات إلى هذه المعلومة فقط دون الالتفات إلى المشتتات الأخرى المحيطة</a:t>
            </a:r>
            <a:r>
              <a:rPr lang="en-US" dirty="0">
                <a:cs typeface="PT Bold Heading" pitchFamily="2" charset="-78"/>
              </a:rPr>
              <a:t> . </a:t>
            </a:r>
            <a:r>
              <a:rPr lang="ar-SA" dirty="0">
                <a:cs typeface="PT Bold Heading" pitchFamily="2" charset="-78"/>
              </a:rPr>
              <a:t>والتركيز يعني تركيز وتحديد الفكر على هذه المعلومة مع تحليل وتقويم هذه المعلومة</a:t>
            </a:r>
            <a:r>
              <a:rPr lang="en-US" dirty="0">
                <a:cs typeface="PT Bold Heading" pitchFamily="2" charset="-78"/>
              </a:rPr>
              <a:t> .</a:t>
            </a:r>
          </a:p>
          <a:p>
            <a:pPr algn="r"/>
            <a:endParaRPr lang="en-US" dirty="0">
              <a:cs typeface="PT Bold Heading" pitchFamily="2" charset="-78"/>
            </a:endParaRPr>
          </a:p>
        </p:txBody>
      </p:sp>
    </p:spTree>
    <p:extLst>
      <p:ext uri="{BB962C8B-B14F-4D97-AF65-F5344CB8AC3E}">
        <p14:creationId xmlns:p14="http://schemas.microsoft.com/office/powerpoint/2010/main" val="37614784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763000" cy="6248400"/>
          </a:xfrm>
        </p:spPr>
        <p:style>
          <a:lnRef idx="1">
            <a:schemeClr val="accent6"/>
          </a:lnRef>
          <a:fillRef idx="2">
            <a:schemeClr val="accent6"/>
          </a:fillRef>
          <a:effectRef idx="1">
            <a:schemeClr val="accent6"/>
          </a:effectRef>
          <a:fontRef idx="minor">
            <a:schemeClr val="dk1"/>
          </a:fontRef>
        </p:style>
        <p:txBody>
          <a:bodyPr>
            <a:normAutofit/>
          </a:bodyPr>
          <a:lstStyle/>
          <a:p>
            <a:pPr algn="r" rtl="1"/>
            <a:r>
              <a:rPr lang="ar-SA" dirty="0">
                <a:cs typeface="PT Bold Heading" pitchFamily="2" charset="-78"/>
              </a:rPr>
              <a:t>فالإنصات هو أعلى مراتب الاستماع</a:t>
            </a:r>
            <a:r>
              <a:rPr lang="en-US" dirty="0">
                <a:cs typeface="PT Bold Heading" pitchFamily="2" charset="-78"/>
              </a:rPr>
              <a:t>.</a:t>
            </a:r>
            <a:r>
              <a:rPr lang="ar-SA" dirty="0">
                <a:cs typeface="PT Bold Heading" pitchFamily="2" charset="-78"/>
              </a:rPr>
              <a:t> وفي ذلك يقول الله تعالى ( وإذا قرئ القرآن فاستمعوا له وأنصتوا لعلكم ترحمون ) .</a:t>
            </a:r>
            <a:endParaRPr lang="en-US" dirty="0">
              <a:cs typeface="PT Bold Heading" pitchFamily="2" charset="-78"/>
            </a:endParaRPr>
          </a:p>
          <a:p>
            <a:pPr algn="r" rtl="1"/>
            <a:r>
              <a:rPr lang="ar-SA" dirty="0">
                <a:cs typeface="PT Bold Heading" pitchFamily="2" charset="-78"/>
              </a:rPr>
              <a:t> والإنصات من المهارات التي لا تتوفر لدى كثير من الأفراد رغم أنها تؤدي إلى سلامة التفكير وشدة اليقظة أثناء عملية الاتصال</a:t>
            </a:r>
            <a:r>
              <a:rPr lang="en-US" dirty="0">
                <a:cs typeface="PT Bold Heading" pitchFamily="2" charset="-78"/>
              </a:rPr>
              <a:t>. </a:t>
            </a:r>
            <a:r>
              <a:rPr lang="ar-SA" dirty="0">
                <a:cs typeface="PT Bold Heading" pitchFamily="2" charset="-78"/>
              </a:rPr>
              <a:t>ويجب أن يتبادل كل من المرسل والمستقبل عمليتي التحدث والإنصات، فإذا تكلم أحدهما أنصت الآخر</a:t>
            </a:r>
            <a:r>
              <a:rPr lang="en-US" dirty="0">
                <a:cs typeface="PT Bold Heading" pitchFamily="2" charset="-78"/>
              </a:rPr>
              <a:t>.</a:t>
            </a:r>
          </a:p>
          <a:p>
            <a:pPr algn="r" rtl="1"/>
            <a:r>
              <a:rPr lang="ar-SA" dirty="0">
                <a:cs typeface="PT Bold Heading" pitchFamily="2" charset="-78"/>
              </a:rPr>
              <a:t>فكما تحب أن ينصت إليك الناس إذا تحدثت، فإن الناس يحبون أن تنصت إليهم إذا تحدثوا، حيث إن ذلك يقربهم من بعضهم ويزيد من احترامهم وتقديرهم</a:t>
            </a:r>
            <a:endParaRPr lang="en-US" dirty="0">
              <a:cs typeface="PT Bold Heading" pitchFamily="2" charset="-78"/>
            </a:endParaRPr>
          </a:p>
        </p:txBody>
      </p:sp>
    </p:spTree>
    <p:extLst>
      <p:ext uri="{BB962C8B-B14F-4D97-AF65-F5344CB8AC3E}">
        <p14:creationId xmlns:p14="http://schemas.microsoft.com/office/powerpoint/2010/main" val="3808034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dirty="0">
                <a:cs typeface="PT Bold Heading" pitchFamily="2" charset="-78"/>
              </a:rPr>
              <a:t>مراحل عملية الاستماع :</a:t>
            </a:r>
            <a:endParaRPr lang="en-US" sz="6000" dirty="0">
              <a:cs typeface="PT Bold Heading" pitchFamily="2" charset="-78"/>
            </a:endParaRPr>
          </a:p>
        </p:txBody>
      </p:sp>
      <p:sp>
        <p:nvSpPr>
          <p:cNvPr id="3" name="عنصر نائب للمحتوى 2"/>
          <p:cNvSpPr>
            <a:spLocks noGrp="1"/>
          </p:cNvSpPr>
          <p:nvPr>
            <p:ph idx="1"/>
          </p:nvPr>
        </p:nvSpPr>
        <p:spPr>
          <a:xfrm>
            <a:off x="152400" y="1600200"/>
            <a:ext cx="8839200" cy="51054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r" rtl="1">
              <a:buNone/>
            </a:pPr>
            <a:r>
              <a:rPr lang="ar-SA" dirty="0">
                <a:cs typeface="PT Bold Heading" pitchFamily="2" charset="-78"/>
              </a:rPr>
              <a:t>لابد أن يمر الاستماع  بعدة مراحل حتى يمكن اعتباره استماعا نشطا و فعالا وليس فقط مجرد سماع :</a:t>
            </a:r>
            <a:endParaRPr lang="en-US" dirty="0">
              <a:cs typeface="PT Bold Heading" pitchFamily="2" charset="-78"/>
            </a:endParaRPr>
          </a:p>
          <a:p>
            <a:pPr marL="0" indent="0" algn="r" rtl="1">
              <a:buNone/>
            </a:pPr>
            <a:r>
              <a:rPr lang="ar-SA" dirty="0">
                <a:solidFill>
                  <a:srgbClr val="C00000"/>
                </a:solidFill>
                <a:cs typeface="PT Bold Heading" pitchFamily="2" charset="-78"/>
              </a:rPr>
              <a:t>1 – مرحلة السماع  : </a:t>
            </a:r>
            <a:endParaRPr lang="en-US" dirty="0">
              <a:solidFill>
                <a:srgbClr val="C00000"/>
              </a:solidFill>
              <a:cs typeface="PT Bold Heading" pitchFamily="2" charset="-78"/>
            </a:endParaRPr>
          </a:p>
          <a:p>
            <a:pPr marL="0" indent="0" algn="r" rtl="1">
              <a:buNone/>
            </a:pPr>
            <a:r>
              <a:rPr lang="ar-SA" dirty="0">
                <a:cs typeface="PT Bold Heading" pitchFamily="2" charset="-78"/>
              </a:rPr>
              <a:t>وهذه عملية فسيولوجية تلقائية لا يمكن اعتبارها استماع ما لم يبدأ المستمع في المراحل التالية لهذه المرحلة وهي مرحلة استقبال الصوت عن طريق الأذن .</a:t>
            </a:r>
            <a:endParaRPr lang="en-US" dirty="0">
              <a:cs typeface="PT Bold Heading" pitchFamily="2" charset="-78"/>
            </a:endParaRPr>
          </a:p>
          <a:p>
            <a:pPr marL="0" indent="0" algn="r" rtl="1">
              <a:buNone/>
            </a:pPr>
            <a:r>
              <a:rPr lang="en-US" dirty="0">
                <a:solidFill>
                  <a:srgbClr val="C00000"/>
                </a:solidFill>
                <a:cs typeface="PT Bold Heading" pitchFamily="2" charset="-78"/>
              </a:rPr>
              <a:t> -2 </a:t>
            </a:r>
            <a:r>
              <a:rPr lang="ar-SA" dirty="0">
                <a:solidFill>
                  <a:srgbClr val="C00000"/>
                </a:solidFill>
                <a:cs typeface="PT Bold Heading" pitchFamily="2" charset="-78"/>
              </a:rPr>
              <a:t> مرحلة الفهم  :</a:t>
            </a:r>
            <a:endParaRPr lang="en-US" dirty="0">
              <a:solidFill>
                <a:srgbClr val="C00000"/>
              </a:solidFill>
              <a:cs typeface="PT Bold Heading" pitchFamily="2" charset="-78"/>
            </a:endParaRPr>
          </a:p>
          <a:p>
            <a:pPr marL="0" indent="0" algn="r" rtl="1">
              <a:buNone/>
            </a:pPr>
            <a:r>
              <a:rPr lang="ar-SA" dirty="0">
                <a:cs typeface="PT Bold Heading" pitchFamily="2" charset="-78"/>
              </a:rPr>
              <a:t>وتتضمن هذه المرحلة معالجة المعلومات</a:t>
            </a:r>
            <a:r>
              <a:rPr lang="en-US" dirty="0">
                <a:cs typeface="PT Bold Heading" pitchFamily="2" charset="-78"/>
              </a:rPr>
              <a:t>. </a:t>
            </a:r>
            <a:r>
              <a:rPr lang="ar-SA" dirty="0">
                <a:cs typeface="PT Bold Heading" pitchFamily="2" charset="-78"/>
              </a:rPr>
              <a:t>وأوضح مثال على عملية فهم ما سمعناه هو قدرتنا على متابعة اتجاهنا وطريقنا للوصول لعنوان المكان الذي سمعنا وصفه من أحد أصدقائنا وتعد أحد الفروقات الأساسية بين السماع والاستماع</a:t>
            </a:r>
            <a:r>
              <a:rPr lang="en-US" dirty="0">
                <a:cs typeface="PT Bold Heading" pitchFamily="2" charset="-78"/>
              </a:rPr>
              <a:t>.</a:t>
            </a: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17537374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763000" cy="63246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r" rtl="1">
              <a:buNone/>
            </a:pPr>
            <a:r>
              <a:rPr lang="en-US" dirty="0">
                <a:solidFill>
                  <a:srgbClr val="C00000"/>
                </a:solidFill>
                <a:cs typeface="PT Bold Heading" pitchFamily="2" charset="-78"/>
              </a:rPr>
              <a:t>-3 </a:t>
            </a:r>
            <a:r>
              <a:rPr lang="ar-SA" dirty="0">
                <a:solidFill>
                  <a:srgbClr val="C00000"/>
                </a:solidFill>
                <a:cs typeface="PT Bold Heading" pitchFamily="2" charset="-78"/>
              </a:rPr>
              <a:t> مرحلة التفسير </a:t>
            </a:r>
            <a:r>
              <a:rPr lang="ar-SA" dirty="0">
                <a:cs typeface="PT Bold Heading" pitchFamily="2" charset="-78"/>
              </a:rPr>
              <a:t>: </a:t>
            </a:r>
            <a:endParaRPr lang="en-US" dirty="0">
              <a:cs typeface="PT Bold Heading" pitchFamily="2" charset="-78"/>
            </a:endParaRPr>
          </a:p>
          <a:p>
            <a:pPr marL="0" indent="0" algn="r" rtl="1">
              <a:buNone/>
            </a:pPr>
            <a:r>
              <a:rPr lang="ar-SA" dirty="0">
                <a:cs typeface="PT Bold Heading" pitchFamily="2" charset="-78"/>
              </a:rPr>
              <a:t>وفي هذه المرحلة يحاول المستمع أن يضع معنى للمعلومات التي تم استقبالها وذلك باختيار بعضها وربطه بالخبرات السابقة التي لديه</a:t>
            </a:r>
            <a:r>
              <a:rPr lang="en-US" dirty="0">
                <a:cs typeface="PT Bold Heading" pitchFamily="2" charset="-78"/>
              </a:rPr>
              <a:t> . </a:t>
            </a:r>
            <a:r>
              <a:rPr lang="ar-SA" dirty="0">
                <a:cs typeface="PT Bold Heading" pitchFamily="2" charset="-78"/>
              </a:rPr>
              <a:t>وفي العادة فإننا نستخدم كل حواسنا من أجل تفسير ما سمعناه</a:t>
            </a:r>
            <a:r>
              <a:rPr lang="en-US" dirty="0">
                <a:cs typeface="PT Bold Heading" pitchFamily="2" charset="-78"/>
              </a:rPr>
              <a:t> .</a:t>
            </a:r>
          </a:p>
          <a:p>
            <a:pPr marL="0" indent="0" algn="r" rtl="1">
              <a:buNone/>
            </a:pPr>
            <a:r>
              <a:rPr lang="en-US" dirty="0">
                <a:solidFill>
                  <a:srgbClr val="C00000"/>
                </a:solidFill>
                <a:cs typeface="PT Bold Heading" pitchFamily="2" charset="-78"/>
              </a:rPr>
              <a:t>-4 </a:t>
            </a:r>
            <a:r>
              <a:rPr lang="ar-SA" dirty="0">
                <a:solidFill>
                  <a:srgbClr val="C00000"/>
                </a:solidFill>
                <a:cs typeface="PT Bold Heading" pitchFamily="2" charset="-78"/>
              </a:rPr>
              <a:t> مرحلة التقويم : </a:t>
            </a:r>
            <a:endParaRPr lang="en-US" dirty="0">
              <a:solidFill>
                <a:srgbClr val="C00000"/>
              </a:solidFill>
              <a:cs typeface="PT Bold Heading" pitchFamily="2" charset="-78"/>
            </a:endParaRPr>
          </a:p>
          <a:p>
            <a:pPr marL="0" indent="0" algn="r" rtl="1">
              <a:buNone/>
            </a:pPr>
            <a:r>
              <a:rPr lang="ar-SA" dirty="0">
                <a:cs typeface="PT Bold Heading" pitchFamily="2" charset="-78"/>
              </a:rPr>
              <a:t>وفي هذه المرحلة يحتاج المستمع إلى تحليل الأحداث والتمييز بين الحقائق والآراء الشخصية</a:t>
            </a:r>
            <a:r>
              <a:rPr lang="en-US" dirty="0">
                <a:cs typeface="PT Bold Heading" pitchFamily="2" charset="-78"/>
              </a:rPr>
              <a:t>. </a:t>
            </a:r>
            <a:r>
              <a:rPr lang="ar-SA" dirty="0">
                <a:cs typeface="PT Bold Heading" pitchFamily="2" charset="-78"/>
              </a:rPr>
              <a:t>ويتم في هذه المرحلة الحكم على مدى حقيقة وصدقية العبارات التي يطرحها المتحدث ومدى تعارضها أو توافقها مع ما </a:t>
            </a:r>
            <a:r>
              <a:rPr lang="ar-SA" dirty="0" err="1">
                <a:cs typeface="PT Bold Heading" pitchFamily="2" charset="-78"/>
              </a:rPr>
              <a:t>نعتقده</a:t>
            </a:r>
            <a:r>
              <a:rPr lang="ar-SA" dirty="0">
                <a:cs typeface="PT Bold Heading" pitchFamily="2" charset="-78"/>
              </a:rPr>
              <a:t> ونؤمن به من خلال عرض الآراء والمعلومات والحقائق التي يطرحها المتحدث للمسائلة عن مدى صحة وحقيقة هذه الأفكار</a:t>
            </a:r>
            <a:r>
              <a:rPr lang="en-US" dirty="0">
                <a:cs typeface="PT Bold Heading" pitchFamily="2" charset="-78"/>
              </a:rPr>
              <a:t> .</a:t>
            </a: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18215792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dirty="0">
                <a:cs typeface="PT Bold Heading" pitchFamily="2" charset="-78"/>
              </a:rPr>
              <a:t>5 – مرحلة الاستجابة</a:t>
            </a:r>
            <a:endParaRPr lang="en-US" sz="6000" dirty="0">
              <a:cs typeface="PT Bold Heading" pitchFamily="2" charset="-78"/>
            </a:endParaRPr>
          </a:p>
        </p:txBody>
      </p:sp>
      <p:sp>
        <p:nvSpPr>
          <p:cNvPr id="3" name="عنصر نائب للمحتوى 2"/>
          <p:cNvSpPr>
            <a:spLocks noGrp="1"/>
          </p:cNvSpPr>
          <p:nvPr>
            <p:ph idx="1"/>
          </p:nvPr>
        </p:nvSpPr>
        <p:spPr>
          <a:xfrm>
            <a:off x="152400" y="1600200"/>
            <a:ext cx="8839200" cy="4953000"/>
          </a:xfrm>
        </p:spPr>
        <p:style>
          <a:lnRef idx="1">
            <a:schemeClr val="accent6"/>
          </a:lnRef>
          <a:fillRef idx="2">
            <a:schemeClr val="accent6"/>
          </a:fillRef>
          <a:effectRef idx="1">
            <a:schemeClr val="accent6"/>
          </a:effectRef>
          <a:fontRef idx="minor">
            <a:schemeClr val="dk1"/>
          </a:fontRef>
        </p:style>
        <p:txBody>
          <a:bodyPr>
            <a:noAutofit/>
          </a:bodyPr>
          <a:lstStyle/>
          <a:p>
            <a:pPr marL="0" indent="0" algn="r" rtl="1">
              <a:buNone/>
            </a:pPr>
            <a:r>
              <a:rPr lang="ar-SA" dirty="0" smtClean="0">
                <a:cs typeface="PT Bold Heading" pitchFamily="2" charset="-78"/>
              </a:rPr>
              <a:t>في </a:t>
            </a:r>
            <a:r>
              <a:rPr lang="ar-SA" dirty="0">
                <a:cs typeface="PT Bold Heading" pitchFamily="2" charset="-78"/>
              </a:rPr>
              <a:t>هذه المرحلة يعتمد المستمع إلى سلوك كلامي أو غير كلامي لإعلام المتحدث أنه فهم أو أنه لم يفهم رسالة المتحدث</a:t>
            </a:r>
            <a:r>
              <a:rPr lang="en-US" dirty="0">
                <a:cs typeface="PT Bold Heading" pitchFamily="2" charset="-78"/>
              </a:rPr>
              <a:t> . </a:t>
            </a:r>
            <a:r>
              <a:rPr lang="ar-SA" dirty="0">
                <a:cs typeface="PT Bold Heading" pitchFamily="2" charset="-78"/>
              </a:rPr>
              <a:t>فمن السلوك الكلامي طرح سؤال أو تعليق على المتحدث لاستيضاح المعلومة التي تحتاج إلى وضوح أكثر</a:t>
            </a:r>
            <a:r>
              <a:rPr lang="en-US" dirty="0">
                <a:cs typeface="PT Bold Heading" pitchFamily="2" charset="-78"/>
              </a:rPr>
              <a:t>, </a:t>
            </a:r>
            <a:r>
              <a:rPr lang="ar-SA" dirty="0">
                <a:cs typeface="PT Bold Heading" pitchFamily="2" charset="-78"/>
              </a:rPr>
              <a:t>مع الانتباه إلى أن مثل هذا السلوك الكلامي يجب أن لا يتم بطريقة تقطع استرسال المتحدث</a:t>
            </a:r>
            <a:r>
              <a:rPr lang="en-US" dirty="0">
                <a:cs typeface="PT Bold Heading" pitchFamily="2" charset="-78"/>
              </a:rPr>
              <a:t> . </a:t>
            </a:r>
            <a:r>
              <a:rPr lang="ar-SA" dirty="0">
                <a:cs typeface="PT Bold Heading" pitchFamily="2" charset="-78"/>
              </a:rPr>
              <a:t>كما يمكن للمستمع أن يستخدم سلوكا غير كلامي كتحريك الرأس للإشارة بالموافقة أو الرغبة في الاسترسال في الحديث أو أي إشارة أخرى يرسلها المستمع للمتحدث ليوصل بها استجابة معينه</a:t>
            </a:r>
            <a:endParaRPr lang="en-US" dirty="0">
              <a:cs typeface="PT Bold Heading" pitchFamily="2" charset="-78"/>
            </a:endParaRPr>
          </a:p>
        </p:txBody>
      </p:sp>
    </p:spTree>
    <p:extLst>
      <p:ext uri="{BB962C8B-B14F-4D97-AF65-F5344CB8AC3E}">
        <p14:creationId xmlns:p14="http://schemas.microsoft.com/office/powerpoint/2010/main" val="34028446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10600" cy="60960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0" algn="r" rtl="1">
              <a:buNone/>
            </a:pPr>
            <a:r>
              <a:rPr lang="ar-EG" sz="4800" dirty="0">
                <a:cs typeface="PT Bold Heading" pitchFamily="2" charset="-78"/>
              </a:rPr>
              <a:t>الفصل</a:t>
            </a:r>
            <a:r>
              <a:rPr lang="ar-SA" sz="4800" dirty="0">
                <a:cs typeface="PT Bold Heading" pitchFamily="2" charset="-78"/>
              </a:rPr>
              <a:t> الخامس : </a:t>
            </a:r>
            <a:endParaRPr lang="ar-EG" sz="4800" dirty="0" smtClean="0">
              <a:cs typeface="PT Bold Heading" pitchFamily="2" charset="-78"/>
            </a:endParaRPr>
          </a:p>
          <a:p>
            <a:pPr marL="0" indent="0" algn="r" rtl="1">
              <a:buNone/>
            </a:pPr>
            <a:r>
              <a:rPr lang="ar-EG" sz="4800" dirty="0" smtClean="0">
                <a:cs typeface="PT Bold Heading" pitchFamily="2" charset="-78"/>
              </a:rPr>
              <a:t>اتيكيت </a:t>
            </a:r>
            <a:r>
              <a:rPr lang="ar-EG" sz="4800" dirty="0">
                <a:cs typeface="PT Bold Heading" pitchFamily="2" charset="-78"/>
              </a:rPr>
              <a:t>المجاملات الاجتماعية</a:t>
            </a:r>
            <a:endParaRPr lang="en-US" sz="4800" dirty="0">
              <a:cs typeface="PT Bold Heading" pitchFamily="2" charset="-78"/>
            </a:endParaRPr>
          </a:p>
          <a:p>
            <a:pPr marL="0" indent="0" algn="r" rtl="1">
              <a:buNone/>
            </a:pPr>
            <a:r>
              <a:rPr lang="ar-EG" sz="4800" dirty="0">
                <a:cs typeface="PT Bold Heading" pitchFamily="2" charset="-78"/>
              </a:rPr>
              <a:t>الفصل</a:t>
            </a:r>
            <a:r>
              <a:rPr lang="ar-SA" sz="4800" dirty="0">
                <a:cs typeface="PT Bold Heading" pitchFamily="2" charset="-78"/>
              </a:rPr>
              <a:t> السادس : </a:t>
            </a:r>
            <a:endParaRPr lang="ar-EG" sz="4800" dirty="0" smtClean="0">
              <a:cs typeface="PT Bold Heading" pitchFamily="2" charset="-78"/>
            </a:endParaRPr>
          </a:p>
          <a:p>
            <a:pPr marL="0" indent="0" algn="r" rtl="1">
              <a:buNone/>
            </a:pPr>
            <a:r>
              <a:rPr lang="ar-SA" sz="4800" dirty="0" smtClean="0">
                <a:cs typeface="PT Bold Heading" pitchFamily="2" charset="-78"/>
              </a:rPr>
              <a:t>اتيكيت </a:t>
            </a:r>
            <a:r>
              <a:rPr lang="ar-SA" sz="4800" dirty="0">
                <a:cs typeface="PT Bold Heading" pitchFamily="2" charset="-78"/>
              </a:rPr>
              <a:t>الأسبقية </a:t>
            </a:r>
            <a:endParaRPr lang="en-US" sz="4800" dirty="0">
              <a:cs typeface="PT Bold Heading" pitchFamily="2" charset="-78"/>
            </a:endParaRPr>
          </a:p>
          <a:p>
            <a:pPr marL="0" indent="0" algn="r" rtl="1">
              <a:buNone/>
            </a:pPr>
            <a:r>
              <a:rPr lang="ar-EG" sz="4800" dirty="0">
                <a:cs typeface="PT Bold Heading" pitchFamily="2" charset="-78"/>
              </a:rPr>
              <a:t>الفصل</a:t>
            </a:r>
            <a:r>
              <a:rPr lang="ar-SA" sz="4800" dirty="0">
                <a:cs typeface="PT Bold Heading" pitchFamily="2" charset="-78"/>
              </a:rPr>
              <a:t> السابع : </a:t>
            </a:r>
            <a:endParaRPr lang="ar-EG" sz="4800" dirty="0" smtClean="0">
              <a:cs typeface="PT Bold Heading" pitchFamily="2" charset="-78"/>
            </a:endParaRPr>
          </a:p>
          <a:p>
            <a:pPr marL="0" indent="0" algn="r" rtl="1">
              <a:buNone/>
            </a:pPr>
            <a:r>
              <a:rPr lang="ar-SA" sz="4800" dirty="0" smtClean="0">
                <a:cs typeface="PT Bold Heading" pitchFamily="2" charset="-78"/>
              </a:rPr>
              <a:t>اتيكيت </a:t>
            </a:r>
            <a:r>
              <a:rPr lang="ar-SA" sz="4800" dirty="0">
                <a:cs typeface="PT Bold Heading" pitchFamily="2" charset="-78"/>
              </a:rPr>
              <a:t>الهدايا والمصافحة</a:t>
            </a:r>
            <a:endParaRPr lang="en-US" sz="4800" dirty="0">
              <a:cs typeface="PT Bold Heading" pitchFamily="2" charset="-78"/>
            </a:endParaRPr>
          </a:p>
          <a:p>
            <a:pPr marL="0" indent="0" algn="r" rtl="1">
              <a:buNone/>
            </a:pPr>
            <a:r>
              <a:rPr lang="ar-EG" sz="4800" dirty="0">
                <a:cs typeface="PT Bold Heading" pitchFamily="2" charset="-78"/>
              </a:rPr>
              <a:t>الفصل </a:t>
            </a:r>
            <a:r>
              <a:rPr lang="ar-SA" sz="4800" dirty="0">
                <a:cs typeface="PT Bold Heading" pitchFamily="2" charset="-78"/>
              </a:rPr>
              <a:t>الثامن : </a:t>
            </a:r>
            <a:endParaRPr lang="ar-EG" sz="4800" dirty="0" smtClean="0">
              <a:cs typeface="PT Bold Heading" pitchFamily="2" charset="-78"/>
            </a:endParaRPr>
          </a:p>
          <a:p>
            <a:pPr marL="0" indent="0" algn="r" rtl="1">
              <a:buNone/>
            </a:pPr>
            <a:r>
              <a:rPr lang="ar-SA" sz="4800" dirty="0" smtClean="0">
                <a:cs typeface="PT Bold Heading" pitchFamily="2" charset="-78"/>
              </a:rPr>
              <a:t>اتيكيت </a:t>
            </a:r>
            <a:r>
              <a:rPr lang="ar-SA" sz="4800" dirty="0">
                <a:cs typeface="PT Bold Heading" pitchFamily="2" charset="-78"/>
              </a:rPr>
              <a:t>الحفلات والولائم</a:t>
            </a:r>
            <a:endParaRPr lang="en-US" sz="4800" dirty="0">
              <a:cs typeface="PT Bold Heading" pitchFamily="2" charset="-78"/>
            </a:endParaRPr>
          </a:p>
          <a:p>
            <a:pPr marL="0" indent="0" algn="r">
              <a:buNone/>
            </a:pPr>
            <a:endParaRPr lang="en-US" sz="4800" dirty="0">
              <a:cs typeface="PT Bold Heading" pitchFamily="2" charset="-78"/>
            </a:endParaRPr>
          </a:p>
        </p:txBody>
      </p:sp>
    </p:spTree>
    <p:extLst>
      <p:ext uri="{BB962C8B-B14F-4D97-AF65-F5344CB8AC3E}">
        <p14:creationId xmlns:p14="http://schemas.microsoft.com/office/powerpoint/2010/main" val="39275785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en-US" sz="6000" dirty="0">
                <a:cs typeface="PT Bold Heading" pitchFamily="2" charset="-78"/>
              </a:rPr>
              <a:t>-6 </a:t>
            </a:r>
            <a:r>
              <a:rPr lang="ar-SA" sz="6000" dirty="0">
                <a:cs typeface="PT Bold Heading" pitchFamily="2" charset="-78"/>
              </a:rPr>
              <a:t> مرحلة التذكر</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763000" cy="50292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r" rtl="1"/>
            <a:r>
              <a:rPr lang="ar-SA" dirty="0">
                <a:cs typeface="PT Bold Heading" pitchFamily="2" charset="-78"/>
              </a:rPr>
              <a:t>وهي المرحلة الأخيرة من مراحل الاستماع وهي تذكر واستعادة الرسالة التي تم استقبالها</a:t>
            </a:r>
            <a:r>
              <a:rPr lang="en-US" dirty="0">
                <a:cs typeface="PT Bold Heading" pitchFamily="2" charset="-78"/>
              </a:rPr>
              <a:t>.</a:t>
            </a:r>
            <a:r>
              <a:rPr lang="ar-SA" dirty="0">
                <a:cs typeface="PT Bold Heading" pitchFamily="2" charset="-78"/>
              </a:rPr>
              <a:t>وتشير الأبحاث إلى أننا نتذكر أقل من نصف الرسالة التي سمعناها قبل لحظات</a:t>
            </a:r>
            <a:r>
              <a:rPr lang="en-US" dirty="0">
                <a:cs typeface="PT Bold Heading" pitchFamily="2" charset="-78"/>
              </a:rPr>
              <a:t> . </a:t>
            </a:r>
            <a:r>
              <a:rPr lang="ar-SA" dirty="0">
                <a:cs typeface="PT Bold Heading" pitchFamily="2" charset="-78"/>
              </a:rPr>
              <a:t>ولكن وجد أنه بقدر الاستجابة  التي نقوم بها عند استقبال الرسالة</a:t>
            </a:r>
            <a:r>
              <a:rPr lang="en-US" dirty="0">
                <a:cs typeface="PT Bold Heading" pitchFamily="2" charset="-78"/>
              </a:rPr>
              <a:t> ) </a:t>
            </a:r>
            <a:r>
              <a:rPr lang="ar-SA" dirty="0">
                <a:cs typeface="PT Bold Heading" pitchFamily="2" charset="-78"/>
              </a:rPr>
              <a:t>المعلومات</a:t>
            </a:r>
            <a:r>
              <a:rPr lang="en-US" dirty="0">
                <a:cs typeface="PT Bold Heading" pitchFamily="2" charset="-78"/>
              </a:rPr>
              <a:t> ( </a:t>
            </a:r>
            <a:r>
              <a:rPr lang="ar-SA" dirty="0">
                <a:cs typeface="PT Bold Heading" pitchFamily="2" charset="-78"/>
              </a:rPr>
              <a:t>يكون تذكرنا لها</a:t>
            </a:r>
            <a:r>
              <a:rPr lang="en-US" dirty="0">
                <a:cs typeface="PT Bold Heading" pitchFamily="2" charset="-78"/>
              </a:rPr>
              <a:t> .</a:t>
            </a:r>
          </a:p>
          <a:p>
            <a:pPr algn="r" rtl="1"/>
            <a:r>
              <a:rPr lang="ar-SA" dirty="0">
                <a:cs typeface="PT Bold Heading" pitchFamily="2" charset="-78"/>
              </a:rPr>
              <a:t>فعندما يشارك المستمع في الحديث يتذكر أكثر مما لو استمع  والمشاركة يمكن أن تكون بطرح سؤال على المتحدث أو تدوين ملاحظات أثناء الاستماع أو حتى المشاركة في الحديث</a:t>
            </a:r>
            <a:r>
              <a:rPr lang="en-US" dirty="0">
                <a:cs typeface="PT Bold Heading" pitchFamily="2" charset="-78"/>
              </a:rPr>
              <a:t>, </a:t>
            </a:r>
            <a:r>
              <a:rPr lang="ar-SA" dirty="0">
                <a:cs typeface="PT Bold Heading" pitchFamily="2" charset="-78"/>
              </a:rPr>
              <a:t>كل ذلك يزيد من نسبة التذكر ويعد أحد استراتيجيات الاستماع النشط</a:t>
            </a:r>
            <a:r>
              <a:rPr lang="en-US" dirty="0">
                <a:cs typeface="PT Bold Heading" pitchFamily="2" charset="-78"/>
              </a:rPr>
              <a:t>.</a:t>
            </a:r>
          </a:p>
          <a:p>
            <a:pPr algn="r"/>
            <a:endParaRPr lang="en-US" dirty="0">
              <a:cs typeface="PT Bold Heading" pitchFamily="2" charset="-78"/>
            </a:endParaRPr>
          </a:p>
        </p:txBody>
      </p:sp>
    </p:spTree>
    <p:extLst>
      <p:ext uri="{BB962C8B-B14F-4D97-AF65-F5344CB8AC3E}">
        <p14:creationId xmlns:p14="http://schemas.microsoft.com/office/powerpoint/2010/main" val="694506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algn="r" rtl="1"/>
            <a:r>
              <a:rPr lang="ar-SA" sz="3600" dirty="0">
                <a:cs typeface="PT Bold Heading" pitchFamily="2" charset="-78"/>
              </a:rPr>
              <a:t>المهارات المطلوبة لإتقان مهارة الاستماع والإنصات</a:t>
            </a:r>
            <a:endParaRPr lang="en-US" sz="36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lgn="r" rtl="1">
              <a:buNone/>
            </a:pPr>
            <a:r>
              <a:rPr lang="ar-SA" b="1" u="dbl" dirty="0">
                <a:cs typeface="PT Bold Heading" pitchFamily="2" charset="-78"/>
              </a:rPr>
              <a:t>التهيؤ للإنصات  : وذلك من خلال اتباع النقاط التالية</a:t>
            </a:r>
            <a:r>
              <a:rPr lang="en-US" b="1" u="dbl" dirty="0">
                <a:cs typeface="PT Bold Heading" pitchFamily="2" charset="-78"/>
              </a:rPr>
              <a:t>:</a:t>
            </a:r>
            <a:endParaRPr lang="en-US" dirty="0">
              <a:cs typeface="PT Bold Heading" pitchFamily="2" charset="-78"/>
            </a:endParaRPr>
          </a:p>
          <a:p>
            <a:pPr marL="0" indent="0" algn="r" rtl="1">
              <a:buNone/>
            </a:pPr>
            <a:r>
              <a:rPr lang="en-US" dirty="0">
                <a:cs typeface="PT Bold Heading" pitchFamily="2" charset="-78"/>
              </a:rPr>
              <a:t>● </a:t>
            </a:r>
            <a:r>
              <a:rPr lang="ar-SA" dirty="0">
                <a:cs typeface="PT Bold Heading" pitchFamily="2" charset="-78"/>
              </a:rPr>
              <a:t>التوقف عن الحديث الشخصي أو الجانبي</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أشعر المتحدث باستعدادك للإنصات من خلال وسائل الاتصال غير اللفظية، كالجلسة المعتدلة، والنظر إلى المتحدث</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تخلص من كل مشتتات الانتباه</a:t>
            </a:r>
            <a:r>
              <a:rPr lang="en-US" dirty="0">
                <a:cs typeface="PT Bold Heading" pitchFamily="2" charset="-78"/>
              </a:rPr>
              <a:t>.</a:t>
            </a:r>
          </a:p>
          <a:p>
            <a:pPr marL="0" indent="0" algn="r" rtl="1">
              <a:buNone/>
            </a:pPr>
            <a:r>
              <a:rPr lang="ar-SA" b="1" u="dbl" dirty="0">
                <a:cs typeface="PT Bold Heading" pitchFamily="2" charset="-78"/>
              </a:rPr>
              <a:t>أثناء عملية الإنصات</a:t>
            </a:r>
            <a:r>
              <a:rPr lang="en-US" b="1" u="dbl" dirty="0">
                <a:cs typeface="PT Bold Heading" pitchFamily="2" charset="-78"/>
              </a:rPr>
              <a:t>: </a:t>
            </a:r>
            <a:r>
              <a:rPr lang="ar-SA" b="1" u="dbl" dirty="0">
                <a:cs typeface="PT Bold Heading" pitchFamily="2" charset="-78"/>
              </a:rPr>
              <a:t>وذلك من خلال التدريب على ما يلي</a:t>
            </a:r>
            <a:r>
              <a:rPr lang="en-US" b="1" u="dbl" dirty="0">
                <a:cs typeface="PT Bold Heading" pitchFamily="2" charset="-78"/>
              </a:rPr>
              <a:t>:</a:t>
            </a:r>
            <a:endParaRPr lang="en-US" dirty="0">
              <a:cs typeface="PT Bold Heading" pitchFamily="2" charset="-78"/>
            </a:endParaRPr>
          </a:p>
          <a:p>
            <a:pPr marL="0" indent="0" algn="r" rtl="1">
              <a:buNone/>
            </a:pPr>
            <a:r>
              <a:rPr lang="en-US" dirty="0">
                <a:cs typeface="PT Bold Heading" pitchFamily="2" charset="-78"/>
              </a:rPr>
              <a:t>● </a:t>
            </a:r>
            <a:r>
              <a:rPr lang="ar-SA" dirty="0">
                <a:cs typeface="PT Bold Heading" pitchFamily="2" charset="-78"/>
              </a:rPr>
              <a:t>تركيز الانتباه مع المتحدث</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المتابعة الدقيقة لكلمات المتحدث</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التجاوب مع المتحدث أثناء الاستماع من خلال لغة الجسد</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اشعار المتحدث بأهمية ما يقول بتدوين بعض النقاط</a:t>
            </a:r>
            <a:r>
              <a:rPr lang="en-US" dirty="0">
                <a:cs typeface="PT Bold Heading" pitchFamily="2" charset="-78"/>
              </a:rPr>
              <a:t>.</a:t>
            </a: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375466915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763000" cy="64008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en-US" dirty="0">
                <a:cs typeface="PT Bold Heading" pitchFamily="2" charset="-78"/>
              </a:rPr>
              <a:t>● </a:t>
            </a:r>
            <a:r>
              <a:rPr lang="ar-SA" dirty="0">
                <a:cs typeface="PT Bold Heading" pitchFamily="2" charset="-78"/>
              </a:rPr>
              <a:t>راقب أسلوب المتحدث ولغة جسده لتتعرف على مدى أهمية عباراته وكلماته</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تجنب المقاطعات الكثيرة</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التدريب على إصدار الإيماءات والإشارات التي توحي بالتغذية الراجعة</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تقليل الشرود الذهني</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الالتزام بالنقد البناء</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التعود على التأني قبل الرد على الرسالة</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استفسر من المرسل إن استشكل عليك فهم الرسالة</a:t>
            </a:r>
            <a:r>
              <a:rPr lang="en-US" dirty="0">
                <a:cs typeface="PT Bold Heading" pitchFamily="2" charset="-78"/>
              </a:rPr>
              <a:t>.</a:t>
            </a:r>
          </a:p>
          <a:p>
            <a:pPr marL="0" indent="0" algn="r" rtl="1">
              <a:buNone/>
            </a:pPr>
            <a:r>
              <a:rPr lang="en-US" dirty="0">
                <a:cs typeface="PT Bold Heading" pitchFamily="2" charset="-78"/>
              </a:rPr>
              <a:t>● </a:t>
            </a:r>
            <a:r>
              <a:rPr lang="ar-SA" dirty="0">
                <a:cs typeface="PT Bold Heading" pitchFamily="2" charset="-78"/>
              </a:rPr>
              <a:t>قوم رسالة المتحدث ولا تحكم عليها إلا بعد الانتهاء من عرض فكرته تماما</a:t>
            </a:r>
            <a:r>
              <a:rPr lang="en-US" dirty="0">
                <a:cs typeface="PT Bold Heading" pitchFamily="2" charset="-78"/>
              </a:rPr>
              <a:t>.</a:t>
            </a: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7171745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5400" dirty="0">
                <a:cs typeface="PT Bold Heading" pitchFamily="2" charset="-78"/>
              </a:rPr>
              <a:t>فوائد الانصات الجيد</a:t>
            </a:r>
            <a:endParaRPr lang="en-US" sz="5400" dirty="0">
              <a:cs typeface="PT Bold Heading" pitchFamily="2" charset="-78"/>
            </a:endParaRPr>
          </a:p>
        </p:txBody>
      </p:sp>
      <p:sp>
        <p:nvSpPr>
          <p:cNvPr id="3" name="عنصر نائب للمحتوى 2"/>
          <p:cNvSpPr>
            <a:spLocks noGrp="1"/>
          </p:cNvSpPr>
          <p:nvPr>
            <p:ph idx="1"/>
          </p:nvPr>
        </p:nvSpPr>
        <p:spPr>
          <a:xfrm>
            <a:off x="304800" y="1600200"/>
            <a:ext cx="8686800" cy="51054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3600" dirty="0">
                <a:cs typeface="PT Bold Heading" pitchFamily="2" charset="-78"/>
              </a:rPr>
              <a:t>- إتاحة الفرصة للمتحدث ليخرج ما به من مشاعر حقيقية</a:t>
            </a:r>
            <a:r>
              <a:rPr lang="en-US" sz="3600" dirty="0">
                <a:cs typeface="PT Bold Heading" pitchFamily="2" charset="-78"/>
              </a:rPr>
              <a:t>..</a:t>
            </a:r>
          </a:p>
          <a:p>
            <a:pPr marL="0" indent="0" algn="r" rtl="1">
              <a:buNone/>
            </a:pPr>
            <a:r>
              <a:rPr lang="ar-SA" sz="3600" dirty="0">
                <a:cs typeface="PT Bold Heading" pitchFamily="2" charset="-78"/>
              </a:rPr>
              <a:t>- الإنصات يساعدنا على فهم أنفسنا ويساعدنا على التخلص لفترات معقولة من التمركز حول انفسنا</a:t>
            </a:r>
            <a:r>
              <a:rPr lang="en-US" sz="3600" dirty="0">
                <a:cs typeface="PT Bold Heading" pitchFamily="2" charset="-78"/>
              </a:rPr>
              <a:t>..</a:t>
            </a:r>
          </a:p>
          <a:p>
            <a:pPr marL="0" indent="0" algn="r" rtl="1">
              <a:buNone/>
            </a:pPr>
            <a:r>
              <a:rPr lang="ar-SA" sz="3600" dirty="0">
                <a:cs typeface="PT Bold Heading" pitchFamily="2" charset="-78"/>
              </a:rPr>
              <a:t>- يساعدنا أن لا نحتكر كل اهتمامنا بل أن نخرج قليلا لننصت لغيرنا</a:t>
            </a:r>
            <a:r>
              <a:rPr lang="en-US" sz="3600" dirty="0">
                <a:cs typeface="PT Bold Heading" pitchFamily="2" charset="-78"/>
              </a:rPr>
              <a:t>..</a:t>
            </a:r>
          </a:p>
          <a:p>
            <a:pPr marL="0" indent="0" algn="r" rtl="1">
              <a:buNone/>
            </a:pPr>
            <a:r>
              <a:rPr lang="ar-SA" sz="3600" dirty="0">
                <a:cs typeface="PT Bold Heading" pitchFamily="2" charset="-78"/>
              </a:rPr>
              <a:t>- يساعدنا على التكلم بعفوية مع الاخر والتقرب منهم ومعرفتهم بشكل اعمق</a:t>
            </a:r>
            <a:endParaRPr lang="en-US" sz="3600" dirty="0">
              <a:cs typeface="PT Bold Heading" pitchFamily="2" charset="-78"/>
            </a:endParaRPr>
          </a:p>
        </p:txBody>
      </p:sp>
    </p:spTree>
    <p:extLst>
      <p:ext uri="{BB962C8B-B14F-4D97-AF65-F5344CB8AC3E}">
        <p14:creationId xmlns:p14="http://schemas.microsoft.com/office/powerpoint/2010/main" val="42210313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dirty="0">
                <a:cs typeface="PT Bold Heading" pitchFamily="2" charset="-78"/>
              </a:rPr>
              <a:t>طرق ممارسة الانصات</a:t>
            </a:r>
            <a:endParaRPr lang="en-US" sz="5400" dirty="0">
              <a:cs typeface="PT Bold Heading" pitchFamily="2" charset="-78"/>
            </a:endParaRPr>
          </a:p>
        </p:txBody>
      </p:sp>
      <p:sp>
        <p:nvSpPr>
          <p:cNvPr id="3" name="عنصر نائب للمحتوى 2"/>
          <p:cNvSpPr>
            <a:spLocks noGrp="1"/>
          </p:cNvSpPr>
          <p:nvPr>
            <p:ph idx="1"/>
          </p:nvPr>
        </p:nvSpPr>
        <p:spPr>
          <a:xfrm>
            <a:off x="152400" y="1600200"/>
            <a:ext cx="8839200" cy="50292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r" rtl="1">
              <a:buNone/>
            </a:pPr>
            <a:r>
              <a:rPr lang="ar-SA" dirty="0">
                <a:cs typeface="PT Bold Heading" pitchFamily="2" charset="-78"/>
              </a:rPr>
              <a:t>1- النظر في عين الشخص المتحدث وتجنب النظر الى شعره او حذائه</a:t>
            </a:r>
            <a:r>
              <a:rPr lang="en-US" dirty="0">
                <a:cs typeface="PT Bold Heading" pitchFamily="2" charset="-78"/>
              </a:rPr>
              <a:t>..</a:t>
            </a:r>
          </a:p>
          <a:p>
            <a:pPr marL="0" indent="0" algn="r" rtl="1">
              <a:buNone/>
            </a:pPr>
            <a:r>
              <a:rPr lang="ar-SA" dirty="0">
                <a:cs typeface="PT Bold Heading" pitchFamily="2" charset="-78"/>
              </a:rPr>
              <a:t>2- إظهار الاهتمام بما يقوله المتحدث.</a:t>
            </a:r>
            <a:endParaRPr lang="en-US" dirty="0">
              <a:cs typeface="PT Bold Heading" pitchFamily="2" charset="-78"/>
            </a:endParaRPr>
          </a:p>
          <a:p>
            <a:pPr marL="0" indent="0" algn="r" rtl="1">
              <a:buNone/>
            </a:pPr>
            <a:r>
              <a:rPr lang="ar-SA" dirty="0">
                <a:cs typeface="PT Bold Heading" pitchFamily="2" charset="-78"/>
              </a:rPr>
              <a:t>3- الميل باتجاه المتحدث إذا كان الطرفان متقابلان .</a:t>
            </a:r>
            <a:endParaRPr lang="en-US" dirty="0">
              <a:cs typeface="PT Bold Heading" pitchFamily="2" charset="-78"/>
            </a:endParaRPr>
          </a:p>
          <a:p>
            <a:pPr marL="0" indent="0" algn="r" rtl="1">
              <a:buNone/>
            </a:pPr>
            <a:r>
              <a:rPr lang="ar-SA" dirty="0">
                <a:cs typeface="PT Bold Heading" pitchFamily="2" charset="-78"/>
              </a:rPr>
              <a:t>4- طرح الاسئلة على المتحدث في إطار الموضوع وعدم مقاطعته قدر الاستطاعة</a:t>
            </a:r>
            <a:r>
              <a:rPr lang="en-US" dirty="0">
                <a:cs typeface="PT Bold Heading" pitchFamily="2" charset="-78"/>
              </a:rPr>
              <a:t>..</a:t>
            </a:r>
          </a:p>
          <a:p>
            <a:pPr marL="0" indent="0" algn="r" rtl="1">
              <a:buNone/>
            </a:pPr>
            <a:r>
              <a:rPr lang="ar-SA" dirty="0">
                <a:cs typeface="PT Bold Heading" pitchFamily="2" charset="-78"/>
              </a:rPr>
              <a:t>6-عدم الابتعاد عن الحديث الذي يطرحه المتحدث حتى ينتهي من حديثه</a:t>
            </a:r>
            <a:r>
              <a:rPr lang="en-US" dirty="0">
                <a:cs typeface="PT Bold Heading" pitchFamily="2" charset="-78"/>
              </a:rPr>
              <a:t>..</a:t>
            </a:r>
          </a:p>
          <a:p>
            <a:pPr marL="0" indent="0" algn="r" rtl="1">
              <a:buNone/>
            </a:pPr>
            <a:r>
              <a:rPr lang="ar-SA" dirty="0">
                <a:cs typeface="PT Bold Heading" pitchFamily="2" charset="-78"/>
              </a:rPr>
              <a:t>7- استخدام الكلمات التي استخدمها المتحدث والاسئلة التي طرحها ثناء حديثه وإن ضحك فشاركه الضحك</a:t>
            </a:r>
            <a:r>
              <a:rPr lang="en-US" dirty="0">
                <a:cs typeface="PT Bold Heading" pitchFamily="2" charset="-78"/>
              </a:rPr>
              <a:t>..</a:t>
            </a: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3875547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dirty="0">
                <a:cs typeface="PT Bold Heading" pitchFamily="2" charset="-78"/>
              </a:rPr>
              <a:t>وصايا للإنصات الجيد</a:t>
            </a:r>
            <a:endParaRPr lang="en-US" sz="6000" dirty="0">
              <a:cs typeface="PT Bold Heading" pitchFamily="2" charset="-78"/>
            </a:endParaRPr>
          </a:p>
        </p:txBody>
      </p:sp>
      <p:sp>
        <p:nvSpPr>
          <p:cNvPr id="3" name="عنصر نائب للمحتوى 2"/>
          <p:cNvSpPr>
            <a:spLocks noGrp="1"/>
          </p:cNvSpPr>
          <p:nvPr>
            <p:ph idx="1"/>
          </p:nvPr>
        </p:nvSpPr>
        <p:spPr>
          <a:xfrm>
            <a:off x="304800" y="1600200"/>
            <a:ext cx="8610600" cy="50292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lgn="r" rtl="1">
              <a:buNone/>
            </a:pPr>
            <a:r>
              <a:rPr lang="ar-SA" dirty="0">
                <a:cs typeface="PT Bold Heading" pitchFamily="2" charset="-78"/>
              </a:rPr>
              <a:t>1 - توقف عن الكلام .</a:t>
            </a:r>
            <a:endParaRPr lang="en-US" dirty="0">
              <a:cs typeface="PT Bold Heading" pitchFamily="2" charset="-78"/>
            </a:endParaRPr>
          </a:p>
          <a:p>
            <a:pPr marL="0" indent="0" algn="r" rtl="1">
              <a:buNone/>
            </a:pPr>
            <a:r>
              <a:rPr lang="ar-SA" dirty="0">
                <a:cs typeface="PT Bold Heading" pitchFamily="2" charset="-78"/>
              </a:rPr>
              <a:t>2 - اجعل المتحدث يشعر بالارتياح ويحس أنك تريد الاصغاء</a:t>
            </a:r>
            <a:r>
              <a:rPr lang="en-US" dirty="0">
                <a:cs typeface="PT Bold Heading" pitchFamily="2" charset="-78"/>
              </a:rPr>
              <a:t>..</a:t>
            </a:r>
          </a:p>
          <a:p>
            <a:pPr marL="0" indent="0" algn="r" rtl="1">
              <a:buNone/>
            </a:pPr>
            <a:r>
              <a:rPr lang="ar-SA" dirty="0">
                <a:cs typeface="PT Bold Heading" pitchFamily="2" charset="-78"/>
              </a:rPr>
              <a:t>4 - تخلص مما يشتت الانتباه</a:t>
            </a:r>
            <a:r>
              <a:rPr lang="en-US" dirty="0">
                <a:cs typeface="PT Bold Heading" pitchFamily="2" charset="-78"/>
              </a:rPr>
              <a:t>..</a:t>
            </a:r>
          </a:p>
          <a:p>
            <a:pPr marL="0" indent="0" algn="r" rtl="1">
              <a:buNone/>
            </a:pPr>
            <a:r>
              <a:rPr lang="ar-SA" dirty="0">
                <a:cs typeface="PT Bold Heading" pitchFamily="2" charset="-78"/>
              </a:rPr>
              <a:t>5 - تعاطف مع المتحدث</a:t>
            </a:r>
            <a:r>
              <a:rPr lang="en-US" dirty="0">
                <a:cs typeface="PT Bold Heading" pitchFamily="2" charset="-78"/>
              </a:rPr>
              <a:t>..</a:t>
            </a:r>
          </a:p>
          <a:p>
            <a:pPr marL="0" indent="0" algn="r" rtl="1">
              <a:buNone/>
            </a:pPr>
            <a:r>
              <a:rPr lang="ar-SA" dirty="0">
                <a:cs typeface="PT Bold Heading" pitchFamily="2" charset="-78"/>
              </a:rPr>
              <a:t>6 - كن صبوراً وحافظ على مزاجك</a:t>
            </a:r>
            <a:r>
              <a:rPr lang="en-US" dirty="0">
                <a:cs typeface="PT Bold Heading" pitchFamily="2" charset="-78"/>
              </a:rPr>
              <a:t>..</a:t>
            </a:r>
          </a:p>
          <a:p>
            <a:pPr marL="0" indent="0" algn="r" rtl="1">
              <a:buNone/>
            </a:pPr>
            <a:r>
              <a:rPr lang="ar-SA" dirty="0">
                <a:cs typeface="PT Bold Heading" pitchFamily="2" charset="-78"/>
              </a:rPr>
              <a:t>8 - لا تتوقف عند النقاط التي تثير الجدل أو الانتقاد</a:t>
            </a:r>
            <a:r>
              <a:rPr lang="en-US" dirty="0">
                <a:cs typeface="PT Bold Heading" pitchFamily="2" charset="-78"/>
              </a:rPr>
              <a:t>..</a:t>
            </a:r>
          </a:p>
          <a:p>
            <a:pPr marL="0" indent="0" algn="r" rtl="1">
              <a:buNone/>
            </a:pPr>
            <a:r>
              <a:rPr lang="ar-SA" dirty="0">
                <a:cs typeface="PT Bold Heading" pitchFamily="2" charset="-78"/>
              </a:rPr>
              <a:t>9 - </a:t>
            </a:r>
            <a:r>
              <a:rPr lang="ar-SA" dirty="0" err="1">
                <a:cs typeface="PT Bold Heading" pitchFamily="2" charset="-78"/>
              </a:rPr>
              <a:t>إسأل</a:t>
            </a:r>
            <a:r>
              <a:rPr lang="ar-SA" dirty="0">
                <a:cs typeface="PT Bold Heading" pitchFamily="2" charset="-78"/>
              </a:rPr>
              <a:t> بعض الاسئلة في نهاية الحديث</a:t>
            </a:r>
            <a:r>
              <a:rPr lang="en-US" dirty="0">
                <a:cs typeface="PT Bold Heading" pitchFamily="2" charset="-78"/>
              </a:rPr>
              <a:t>..</a:t>
            </a:r>
          </a:p>
          <a:p>
            <a:pPr marL="0" indent="0" algn="r" rtl="1">
              <a:buNone/>
            </a:pPr>
            <a:r>
              <a:rPr lang="ar-SA" dirty="0">
                <a:cs typeface="PT Bold Heading" pitchFamily="2" charset="-78"/>
              </a:rPr>
              <a:t>10 - توقف عن الكلام مرة اخرى</a:t>
            </a:r>
            <a:r>
              <a:rPr lang="en-US" dirty="0">
                <a:cs typeface="PT Bold Heading" pitchFamily="2" charset="-78"/>
              </a:rPr>
              <a:t>..</a:t>
            </a: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940514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lstStyle/>
          <a:p>
            <a:endParaRPr lang="en-US" dirty="0"/>
          </a:p>
        </p:txBody>
      </p:sp>
    </p:spTree>
    <p:extLst>
      <p:ext uri="{BB962C8B-B14F-4D97-AF65-F5344CB8AC3E}">
        <p14:creationId xmlns:p14="http://schemas.microsoft.com/office/powerpoint/2010/main" val="25086933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EG" sz="4800" dirty="0">
                <a:cs typeface="PT Bold Heading" pitchFamily="2" charset="-78"/>
              </a:rPr>
              <a:t>اتيكيـت المجاملات الاجتماعـية</a:t>
            </a:r>
            <a:r>
              <a:rPr lang="ar-EG" sz="4800" b="1" dirty="0">
                <a:cs typeface="PT Bold Heading" pitchFamily="2" charset="-78"/>
              </a:rPr>
              <a:t> </a:t>
            </a:r>
            <a:endParaRPr lang="en-US" sz="48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EG" dirty="0">
                <a:cs typeface="PT Bold Heading" pitchFamily="2" charset="-78"/>
              </a:rPr>
              <a:t>1 - اتيكيت زيارة  كبار المسئولين </a:t>
            </a:r>
            <a:r>
              <a:rPr lang="ar-EG" dirty="0" smtClean="0">
                <a:cs typeface="PT Bold Heading" pitchFamily="2" charset="-78"/>
              </a:rPr>
              <a:t> </a:t>
            </a:r>
            <a:endParaRPr lang="en-US" dirty="0">
              <a:cs typeface="PT Bold Heading" pitchFamily="2" charset="-78"/>
            </a:endParaRPr>
          </a:p>
          <a:p>
            <a:pPr marL="0" indent="0" algn="r" rtl="1">
              <a:buNone/>
            </a:pPr>
            <a:r>
              <a:rPr lang="ar-SA" dirty="0">
                <a:cs typeface="PT Bold Heading" pitchFamily="2" charset="-78"/>
              </a:rPr>
              <a:t>2 – </a:t>
            </a:r>
            <a:r>
              <a:rPr lang="ar-SA" dirty="0" err="1">
                <a:cs typeface="PT Bold Heading" pitchFamily="2" charset="-78"/>
              </a:rPr>
              <a:t>أتيكيت</a:t>
            </a:r>
            <a:r>
              <a:rPr lang="ar-SA" dirty="0">
                <a:cs typeface="PT Bold Heading" pitchFamily="2" charset="-78"/>
              </a:rPr>
              <a:t> الدعوة للمناسبات </a:t>
            </a:r>
            <a:r>
              <a:rPr lang="ar-EG" dirty="0" smtClean="0">
                <a:cs typeface="PT Bold Heading" pitchFamily="2" charset="-78"/>
              </a:rPr>
              <a:t> </a:t>
            </a:r>
            <a:r>
              <a:rPr lang="ar-SA" dirty="0" smtClean="0">
                <a:cs typeface="PT Bold Heading" pitchFamily="2" charset="-78"/>
              </a:rPr>
              <a:t>  </a:t>
            </a:r>
            <a:endParaRPr lang="en-US" dirty="0">
              <a:cs typeface="PT Bold Heading" pitchFamily="2" charset="-78"/>
            </a:endParaRPr>
          </a:p>
          <a:p>
            <a:pPr marL="0" indent="0" algn="r" rtl="1">
              <a:buNone/>
            </a:pPr>
            <a:r>
              <a:rPr lang="ar-SA" dirty="0">
                <a:cs typeface="PT Bold Heading" pitchFamily="2" charset="-78"/>
              </a:rPr>
              <a:t>أشكال الدعوة : أ - الدعوة الرسمية للمشاركة </a:t>
            </a:r>
            <a:r>
              <a:rPr lang="en-US" dirty="0">
                <a:cs typeface="PT Bold Heading" pitchFamily="2" charset="-78"/>
              </a:rPr>
              <a:t>.  </a:t>
            </a:r>
            <a:r>
              <a:rPr lang="ar-SA" dirty="0">
                <a:cs typeface="PT Bold Heading" pitchFamily="2" charset="-78"/>
              </a:rPr>
              <a:t>ب - بطاقة الدعوة العادية </a:t>
            </a:r>
            <a:r>
              <a:rPr lang="ar-EG" dirty="0" smtClean="0">
                <a:cs typeface="PT Bold Heading" pitchFamily="2" charset="-78"/>
              </a:rPr>
              <a:t> </a:t>
            </a:r>
            <a:r>
              <a:rPr lang="ar-SA" dirty="0" smtClean="0">
                <a:cs typeface="PT Bold Heading" pitchFamily="2" charset="-78"/>
              </a:rPr>
              <a:t>ج </a:t>
            </a:r>
            <a:r>
              <a:rPr lang="ar-SA" dirty="0">
                <a:cs typeface="PT Bold Heading" pitchFamily="2" charset="-78"/>
              </a:rPr>
              <a:t>- الدعوة العامة  د - الدعوة بالهاتف </a:t>
            </a:r>
            <a:r>
              <a:rPr lang="ar-EG" dirty="0" smtClean="0">
                <a:cs typeface="PT Bold Heading" pitchFamily="2" charset="-78"/>
              </a:rPr>
              <a:t> </a:t>
            </a:r>
            <a:endParaRPr lang="en-US" dirty="0">
              <a:cs typeface="PT Bold Heading" pitchFamily="2" charset="-78"/>
            </a:endParaRPr>
          </a:p>
          <a:p>
            <a:pPr marL="0" indent="0" algn="r" rtl="1">
              <a:buNone/>
            </a:pPr>
            <a:r>
              <a:rPr lang="ar-SA" dirty="0">
                <a:cs typeface="PT Bold Heading" pitchFamily="2" charset="-78"/>
              </a:rPr>
              <a:t>3 - اتيكيت المواعيد </a:t>
            </a:r>
            <a:r>
              <a:rPr lang="ar-EG" dirty="0" smtClean="0">
                <a:cs typeface="PT Bold Heading" pitchFamily="2" charset="-78"/>
              </a:rPr>
              <a:t> </a:t>
            </a:r>
            <a:r>
              <a:rPr lang="ar-SA" dirty="0" smtClean="0">
                <a:cs typeface="PT Bold Heading" pitchFamily="2" charset="-78"/>
              </a:rPr>
              <a:t> </a:t>
            </a:r>
            <a:endParaRPr lang="en-US" dirty="0">
              <a:cs typeface="PT Bold Heading" pitchFamily="2" charset="-78"/>
            </a:endParaRPr>
          </a:p>
          <a:p>
            <a:pPr marL="0" indent="0" algn="r" rtl="1">
              <a:buNone/>
            </a:pPr>
            <a:r>
              <a:rPr lang="ar-SA" dirty="0">
                <a:cs typeface="PT Bold Heading" pitchFamily="2" charset="-78"/>
              </a:rPr>
              <a:t> 4 -  اتيكيت الاعتذار : أ - اعتذار الأفراد ب - اعتذار المؤسسات </a:t>
            </a:r>
            <a:r>
              <a:rPr lang="ar-SA" dirty="0" smtClean="0">
                <a:cs typeface="PT Bold Heading" pitchFamily="2" charset="-78"/>
              </a:rPr>
              <a:t>5-  </a:t>
            </a:r>
            <a:r>
              <a:rPr lang="ar-SA" dirty="0">
                <a:cs typeface="PT Bold Heading" pitchFamily="2" charset="-78"/>
              </a:rPr>
              <a:t>اتيكيت الملابس </a:t>
            </a:r>
            <a:r>
              <a:rPr lang="ar-EG" dirty="0" smtClean="0">
                <a:cs typeface="PT Bold Heading" pitchFamily="2" charset="-78"/>
              </a:rPr>
              <a:t> </a:t>
            </a:r>
            <a:r>
              <a:rPr lang="ar-SA" dirty="0" smtClean="0">
                <a:cs typeface="PT Bold Heading" pitchFamily="2" charset="-78"/>
              </a:rPr>
              <a:t> </a:t>
            </a:r>
            <a:r>
              <a:rPr lang="ar-SA" dirty="0">
                <a:cs typeface="PT Bold Heading" pitchFamily="2" charset="-78"/>
              </a:rPr>
              <a:t>أ- الملابس الرسمية: ب - الملابس الغير </a:t>
            </a:r>
            <a:r>
              <a:rPr lang="ar-SA" dirty="0" smtClean="0">
                <a:cs typeface="PT Bold Heading" pitchFamily="2" charset="-78"/>
              </a:rPr>
              <a:t>رسمية</a:t>
            </a:r>
            <a:r>
              <a:rPr lang="ar-EG" dirty="0" smtClean="0">
                <a:cs typeface="PT Bold Heading" pitchFamily="2" charset="-78"/>
              </a:rPr>
              <a:t> </a:t>
            </a:r>
            <a:endParaRPr lang="en-US" dirty="0">
              <a:cs typeface="PT Bold Heading" pitchFamily="2" charset="-78"/>
            </a:endParaRPr>
          </a:p>
          <a:p>
            <a:pPr marL="0" indent="0" algn="r" rtl="1">
              <a:buNone/>
            </a:pPr>
            <a:endParaRPr lang="en-US" dirty="0">
              <a:cs typeface="PT Bold Heading" pitchFamily="2" charset="-78"/>
            </a:endParaRPr>
          </a:p>
        </p:txBody>
      </p:sp>
    </p:spTree>
    <p:extLst>
      <p:ext uri="{BB962C8B-B14F-4D97-AF65-F5344CB8AC3E}">
        <p14:creationId xmlns:p14="http://schemas.microsoft.com/office/powerpoint/2010/main" val="12382551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10600" cy="63246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dirty="0">
                <a:cs typeface="PT Bold Heading" pitchFamily="2" charset="-78"/>
              </a:rPr>
              <a:t>6 - اتيكيت التعارف : </a:t>
            </a:r>
            <a:r>
              <a:rPr lang="ar-EG" dirty="0">
                <a:cs typeface="PT Bold Heading" pitchFamily="2" charset="-78"/>
              </a:rPr>
              <a:t>أنواع التعارف :</a:t>
            </a:r>
            <a:endParaRPr lang="en-US" dirty="0">
              <a:cs typeface="PT Bold Heading" pitchFamily="2" charset="-78"/>
            </a:endParaRPr>
          </a:p>
          <a:p>
            <a:pPr marL="0" indent="0" algn="r" rtl="1">
              <a:buNone/>
            </a:pPr>
            <a:r>
              <a:rPr lang="ar-EG" dirty="0">
                <a:cs typeface="PT Bold Heading" pitchFamily="2" charset="-78"/>
              </a:rPr>
              <a:t>أ – التعارف المقصود  ب – التعارف العارض    ج – التعارف في الحفلات :</a:t>
            </a:r>
            <a:endParaRPr lang="en-US" dirty="0">
              <a:cs typeface="PT Bold Heading" pitchFamily="2" charset="-78"/>
            </a:endParaRPr>
          </a:p>
          <a:p>
            <a:pPr marL="0" indent="0" algn="r" rtl="1">
              <a:buNone/>
            </a:pPr>
            <a:r>
              <a:rPr lang="ar-SA" dirty="0">
                <a:cs typeface="PT Bold Heading" pitchFamily="2" charset="-78"/>
              </a:rPr>
              <a:t>7 – اتيكيت المصافحة  :</a:t>
            </a:r>
            <a:endParaRPr lang="en-US" dirty="0">
              <a:cs typeface="PT Bold Heading" pitchFamily="2" charset="-78"/>
            </a:endParaRPr>
          </a:p>
          <a:p>
            <a:pPr marL="0" indent="0" algn="r" rtl="1">
              <a:buNone/>
            </a:pPr>
            <a:r>
              <a:rPr lang="ar-SA" dirty="0">
                <a:cs typeface="PT Bold Heading" pitchFamily="2" charset="-78"/>
              </a:rPr>
              <a:t>8 - إتيكيت  الضحك :</a:t>
            </a:r>
            <a:endParaRPr lang="en-US" dirty="0">
              <a:cs typeface="PT Bold Heading" pitchFamily="2" charset="-78"/>
            </a:endParaRPr>
          </a:p>
          <a:p>
            <a:pPr marL="0" indent="0" algn="r" rtl="1">
              <a:buNone/>
            </a:pPr>
            <a:r>
              <a:rPr lang="ar-SA" dirty="0">
                <a:cs typeface="PT Bold Heading" pitchFamily="2" charset="-78"/>
              </a:rPr>
              <a:t>أ- اتيكيت الضحك في اللقاءات الرسمية  ب - اتيكيت الضحك في الأماكن العامة:</a:t>
            </a:r>
            <a:endParaRPr lang="en-US" dirty="0">
              <a:cs typeface="PT Bold Heading" pitchFamily="2" charset="-78"/>
            </a:endParaRPr>
          </a:p>
          <a:p>
            <a:pPr marL="0" indent="0" algn="r" rtl="1">
              <a:buNone/>
            </a:pPr>
            <a:r>
              <a:rPr lang="ar-SA" dirty="0">
                <a:cs typeface="PT Bold Heading" pitchFamily="2" charset="-78"/>
              </a:rPr>
              <a:t>ج - اتيكيت الضحك في الأماكن الخاصة  </a:t>
            </a:r>
            <a:r>
              <a:rPr lang="ar-EG" dirty="0" smtClean="0">
                <a:cs typeface="PT Bold Heading" pitchFamily="2" charset="-78"/>
              </a:rPr>
              <a:t>-</a:t>
            </a:r>
            <a:r>
              <a:rPr lang="ar-SA" dirty="0" smtClean="0">
                <a:cs typeface="PT Bold Heading" pitchFamily="2" charset="-78"/>
              </a:rPr>
              <a:t> </a:t>
            </a:r>
            <a:r>
              <a:rPr lang="ar-SA" dirty="0">
                <a:cs typeface="PT Bold Heading" pitchFamily="2" charset="-78"/>
              </a:rPr>
              <a:t>الضحك في </a:t>
            </a:r>
            <a:r>
              <a:rPr lang="ar-SA" dirty="0" smtClean="0">
                <a:cs typeface="PT Bold Heading" pitchFamily="2" charset="-78"/>
              </a:rPr>
              <a:t>المنزل</a:t>
            </a:r>
            <a:r>
              <a:rPr lang="ar-SA" dirty="0">
                <a:cs typeface="PT Bold Heading" pitchFamily="2" charset="-78"/>
              </a:rPr>
              <a:t/>
            </a:r>
            <a:br>
              <a:rPr lang="ar-SA" dirty="0">
                <a:cs typeface="PT Bold Heading" pitchFamily="2" charset="-78"/>
              </a:rPr>
            </a:br>
            <a:r>
              <a:rPr lang="ar-SA" dirty="0">
                <a:cs typeface="PT Bold Heading" pitchFamily="2" charset="-78"/>
              </a:rPr>
              <a:t>9 - إتيكيت الجلوس </a:t>
            </a:r>
            <a:r>
              <a:rPr lang="ar-SA" dirty="0" err="1">
                <a:cs typeface="PT Bold Heading" pitchFamily="2" charset="-78"/>
              </a:rPr>
              <a:t>فى</a:t>
            </a:r>
            <a:r>
              <a:rPr lang="ar-SA" dirty="0">
                <a:cs typeface="PT Bold Heading" pitchFamily="2" charset="-78"/>
              </a:rPr>
              <a:t> السيارة : </a:t>
            </a:r>
            <a:endParaRPr lang="en-US" dirty="0">
              <a:cs typeface="PT Bold Heading" pitchFamily="2" charset="-78"/>
            </a:endParaRPr>
          </a:p>
          <a:p>
            <a:pPr marL="0" indent="0" algn="r" rtl="1">
              <a:buNone/>
            </a:pPr>
            <a:r>
              <a:rPr lang="ar-SA" dirty="0">
                <a:cs typeface="PT Bold Heading" pitchFamily="2" charset="-78"/>
              </a:rPr>
              <a:t>10 – اتيكيت العزاء أو قواعد تقديم واجب العزاء</a:t>
            </a:r>
            <a:endParaRPr lang="en-US" dirty="0">
              <a:cs typeface="PT Bold Heading" pitchFamily="2" charset="-78"/>
            </a:endParaRPr>
          </a:p>
          <a:p>
            <a:pPr algn="r" rtl="1"/>
            <a:endParaRPr lang="en-US" dirty="0">
              <a:cs typeface="PT Bold Heading" pitchFamily="2" charset="-78"/>
            </a:endParaRPr>
          </a:p>
        </p:txBody>
      </p:sp>
    </p:spTree>
    <p:extLst>
      <p:ext uri="{BB962C8B-B14F-4D97-AF65-F5344CB8AC3E}">
        <p14:creationId xmlns:p14="http://schemas.microsoft.com/office/powerpoint/2010/main" val="20862556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EG" sz="4800" dirty="0">
                <a:cs typeface="PT Bold Heading" pitchFamily="2" charset="-78"/>
              </a:rPr>
              <a:t>1 - اتيكيت زيارة  كبار المسئولين </a:t>
            </a:r>
            <a:endParaRPr lang="en-US" sz="4800" dirty="0">
              <a:cs typeface="PT Bold Heading" pitchFamily="2" charset="-78"/>
            </a:endParaRPr>
          </a:p>
        </p:txBody>
      </p:sp>
      <p:sp>
        <p:nvSpPr>
          <p:cNvPr id="3" name="عنصر نائب للمحتوى 2"/>
          <p:cNvSpPr>
            <a:spLocks noGrp="1"/>
          </p:cNvSpPr>
          <p:nvPr>
            <p:ph idx="1"/>
          </p:nvPr>
        </p:nvSpPr>
        <p:spPr>
          <a:xfrm>
            <a:off x="228600" y="1600200"/>
            <a:ext cx="8763000" cy="50292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dirty="0">
                <a:cs typeface="PT Bold Heading" pitchFamily="2" charset="-78"/>
              </a:rPr>
              <a:t>عند زيارة رئيس العمل أو </a:t>
            </a:r>
            <a:r>
              <a:rPr lang="ar-EG" dirty="0">
                <a:cs typeface="PT Bold Heading" pitchFamily="2" charset="-78"/>
              </a:rPr>
              <a:t>مسئول كبير في الدولة يجب </a:t>
            </a:r>
            <a:r>
              <a:rPr lang="ar-SA" dirty="0">
                <a:cs typeface="PT Bold Heading" pitchFamily="2" charset="-78"/>
              </a:rPr>
              <a:t>اتباع قواعد</a:t>
            </a:r>
            <a:r>
              <a:rPr lang="en-US" dirty="0">
                <a:cs typeface="PT Bold Heading" pitchFamily="2" charset="-78"/>
              </a:rPr>
              <a:t> </a:t>
            </a:r>
            <a:r>
              <a:rPr lang="ar-SA" dirty="0" smtClean="0">
                <a:cs typeface="PT Bold Heading" pitchFamily="2" charset="-78"/>
              </a:rPr>
              <a:t>الإتيكيت</a:t>
            </a:r>
            <a:r>
              <a:rPr lang="ar-EG" dirty="0" smtClean="0">
                <a:cs typeface="PT Bold Heading" pitchFamily="2" charset="-78"/>
              </a:rPr>
              <a:t> :</a:t>
            </a:r>
          </a:p>
          <a:p>
            <a:pPr marL="0" indent="0" algn="r" rtl="1">
              <a:buNone/>
            </a:pPr>
            <a:r>
              <a:rPr lang="ar-SA" dirty="0">
                <a:cs typeface="PT Bold Heading" pitchFamily="2" charset="-78"/>
              </a:rPr>
              <a:t>- الحرص على الوجود في الموعد المحدد في مكتب المسئول أو قبله بربع ساعة</a:t>
            </a:r>
            <a:r>
              <a:rPr lang="en-US" dirty="0">
                <a:cs typeface="PT Bold Heading" pitchFamily="2" charset="-78"/>
              </a:rPr>
              <a:t>.</a:t>
            </a:r>
          </a:p>
          <a:p>
            <a:pPr marL="0" indent="0" algn="r" rtl="1">
              <a:buNone/>
            </a:pPr>
            <a:r>
              <a:rPr lang="ar-EG" dirty="0">
                <a:cs typeface="PT Bold Heading" pitchFamily="2" charset="-78"/>
              </a:rPr>
              <a:t>- لا تمد يدك لمصافحة المسؤول قبل أن يمد يده هو لمصافحتك .</a:t>
            </a:r>
            <a:endParaRPr lang="en-US" dirty="0">
              <a:cs typeface="PT Bold Heading" pitchFamily="2" charset="-78"/>
            </a:endParaRPr>
          </a:p>
          <a:p>
            <a:pPr marL="0" indent="0" algn="r" rtl="1">
              <a:buNone/>
            </a:pPr>
            <a:r>
              <a:rPr lang="ar-EG" dirty="0">
                <a:cs typeface="PT Bold Heading" pitchFamily="2" charset="-78"/>
              </a:rPr>
              <a:t>- لا تجلس قبل أن يأذن لك بالجلوس وتكون في جلستك محافظاً علي آداب الجلوس بحيث تكون ساقاك ملتصقتين .</a:t>
            </a:r>
            <a:endParaRPr lang="en-US" dirty="0">
              <a:cs typeface="PT Bold Heading" pitchFamily="2" charset="-78"/>
            </a:endParaRPr>
          </a:p>
          <a:p>
            <a:pPr marL="0" indent="0" algn="r" rtl="1">
              <a:buNone/>
            </a:pPr>
            <a:r>
              <a:rPr lang="ar-EG" dirty="0">
                <a:cs typeface="PT Bold Heading" pitchFamily="2" charset="-78"/>
              </a:rPr>
              <a:t>- لا تبدأ بالكلام ما لم يبدأ المسؤول .</a:t>
            </a:r>
            <a:endParaRPr lang="en-US" dirty="0">
              <a:cs typeface="PT Bold Heading" pitchFamily="2" charset="-78"/>
            </a:endParaRPr>
          </a:p>
          <a:p>
            <a:pPr marL="0" indent="0" algn="r" rtl="1">
              <a:buNone/>
            </a:pPr>
            <a:endParaRPr lang="en-US" dirty="0">
              <a:cs typeface="PT Bold Heading" pitchFamily="2" charset="-78"/>
            </a:endParaRPr>
          </a:p>
        </p:txBody>
      </p:sp>
    </p:spTree>
    <p:extLst>
      <p:ext uri="{BB962C8B-B14F-4D97-AF65-F5344CB8AC3E}">
        <p14:creationId xmlns:p14="http://schemas.microsoft.com/office/powerpoint/2010/main" val="26290021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400800"/>
          </a:xfrm>
        </p:spPr>
        <p:style>
          <a:lnRef idx="1">
            <a:schemeClr val="accent6"/>
          </a:lnRef>
          <a:fillRef idx="2">
            <a:schemeClr val="accent6"/>
          </a:fillRef>
          <a:effectRef idx="1">
            <a:schemeClr val="accent6"/>
          </a:effectRef>
          <a:fontRef idx="minor">
            <a:schemeClr val="dk1"/>
          </a:fontRef>
        </p:style>
        <p:txBody>
          <a:bodyPr>
            <a:noAutofit/>
          </a:bodyPr>
          <a:lstStyle/>
          <a:p>
            <a:pPr marL="0" indent="0" algn="r" rtl="1">
              <a:buNone/>
            </a:pPr>
            <a:r>
              <a:rPr lang="ar-EG" sz="4400" dirty="0">
                <a:cs typeface="PT Bold Heading" pitchFamily="2" charset="-78"/>
              </a:rPr>
              <a:t>الفصل التاسع : </a:t>
            </a:r>
            <a:endParaRPr lang="ar-EG" sz="4400" dirty="0" smtClean="0">
              <a:cs typeface="PT Bold Heading" pitchFamily="2" charset="-78"/>
            </a:endParaRPr>
          </a:p>
          <a:p>
            <a:pPr marL="0" indent="0" algn="r" rtl="1">
              <a:buNone/>
            </a:pPr>
            <a:r>
              <a:rPr lang="ar-EG" sz="4400" dirty="0" smtClean="0">
                <a:cs typeface="PT Bold Heading" pitchFamily="2" charset="-78"/>
              </a:rPr>
              <a:t>مفهوم </a:t>
            </a:r>
            <a:r>
              <a:rPr lang="ar-EG" sz="4400" dirty="0">
                <a:cs typeface="PT Bold Heading" pitchFamily="2" charset="-78"/>
              </a:rPr>
              <a:t>البروتوكول واهميته</a:t>
            </a:r>
            <a:endParaRPr lang="en-US" sz="4400" dirty="0">
              <a:cs typeface="PT Bold Heading" pitchFamily="2" charset="-78"/>
            </a:endParaRPr>
          </a:p>
          <a:p>
            <a:pPr marL="0" indent="0" algn="r" rtl="1">
              <a:buNone/>
            </a:pPr>
            <a:r>
              <a:rPr lang="ar-EG" sz="4400" dirty="0">
                <a:cs typeface="PT Bold Heading" pitchFamily="2" charset="-78"/>
              </a:rPr>
              <a:t>الفصل </a:t>
            </a:r>
            <a:r>
              <a:rPr lang="ar-SA" sz="4400" dirty="0">
                <a:cs typeface="PT Bold Heading" pitchFamily="2" charset="-78"/>
              </a:rPr>
              <a:t> العاشر : </a:t>
            </a:r>
            <a:endParaRPr lang="ar-EG" sz="4400" dirty="0" smtClean="0">
              <a:cs typeface="PT Bold Heading" pitchFamily="2" charset="-78"/>
            </a:endParaRPr>
          </a:p>
          <a:p>
            <a:pPr marL="0" indent="0" algn="r" rtl="1">
              <a:buNone/>
            </a:pPr>
            <a:r>
              <a:rPr lang="ar-SA" sz="4400" dirty="0" smtClean="0">
                <a:cs typeface="PT Bold Heading" pitchFamily="2" charset="-78"/>
              </a:rPr>
              <a:t>مراسم </a:t>
            </a:r>
            <a:r>
              <a:rPr lang="ar-SA" sz="4400" dirty="0">
                <a:cs typeface="PT Bold Heading" pitchFamily="2" charset="-78"/>
              </a:rPr>
              <a:t>المؤتمرات والاجتماعات</a:t>
            </a:r>
            <a:endParaRPr lang="en-US" sz="4400" dirty="0">
              <a:cs typeface="PT Bold Heading" pitchFamily="2" charset="-78"/>
            </a:endParaRPr>
          </a:p>
          <a:p>
            <a:pPr marL="0" indent="0" algn="r" rtl="1">
              <a:buNone/>
            </a:pPr>
            <a:r>
              <a:rPr lang="ar-EG" sz="4400" dirty="0">
                <a:cs typeface="PT Bold Heading" pitchFamily="2" charset="-78"/>
              </a:rPr>
              <a:t>الفصل</a:t>
            </a:r>
            <a:r>
              <a:rPr lang="ar-SA" sz="4400" dirty="0">
                <a:cs typeface="PT Bold Heading" pitchFamily="2" charset="-78"/>
              </a:rPr>
              <a:t> الحادي عشر: </a:t>
            </a:r>
            <a:endParaRPr lang="ar-EG" sz="4400" dirty="0" smtClean="0">
              <a:cs typeface="PT Bold Heading" pitchFamily="2" charset="-78"/>
            </a:endParaRPr>
          </a:p>
          <a:p>
            <a:pPr marL="0" indent="0" algn="r" rtl="1">
              <a:buNone/>
            </a:pPr>
            <a:r>
              <a:rPr lang="ar-SA" sz="4400" dirty="0" smtClean="0">
                <a:cs typeface="PT Bold Heading" pitchFamily="2" charset="-78"/>
              </a:rPr>
              <a:t>بروتوكول </a:t>
            </a:r>
            <a:r>
              <a:rPr lang="ar-SA" sz="4400" dirty="0">
                <a:cs typeface="PT Bold Heading" pitchFamily="2" charset="-78"/>
              </a:rPr>
              <a:t>رفع الأعلام</a:t>
            </a:r>
            <a:endParaRPr lang="en-US" sz="4400" dirty="0">
              <a:cs typeface="PT Bold Heading" pitchFamily="2" charset="-78"/>
            </a:endParaRPr>
          </a:p>
          <a:p>
            <a:pPr marL="0" indent="0" algn="r" rtl="1">
              <a:buNone/>
            </a:pPr>
            <a:r>
              <a:rPr lang="ar-SA" sz="4400" dirty="0">
                <a:cs typeface="PT Bold Heading" pitchFamily="2" charset="-78"/>
              </a:rPr>
              <a:t>الفصل الثاني عشر : </a:t>
            </a:r>
            <a:endParaRPr lang="ar-EG" sz="4400" dirty="0" smtClean="0">
              <a:cs typeface="PT Bold Heading" pitchFamily="2" charset="-78"/>
            </a:endParaRPr>
          </a:p>
          <a:p>
            <a:pPr marL="0" indent="0" algn="r" rtl="1">
              <a:buNone/>
            </a:pPr>
            <a:r>
              <a:rPr lang="ar-SA" sz="4400" dirty="0" smtClean="0">
                <a:cs typeface="PT Bold Heading" pitchFamily="2" charset="-78"/>
              </a:rPr>
              <a:t>الأوسمة </a:t>
            </a:r>
            <a:r>
              <a:rPr lang="ar-SA" sz="4400" dirty="0">
                <a:cs typeface="PT Bold Heading" pitchFamily="2" charset="-78"/>
              </a:rPr>
              <a:t>والنياشين </a:t>
            </a:r>
            <a:endParaRPr lang="en-US" sz="4400" dirty="0">
              <a:cs typeface="PT Bold Heading" pitchFamily="2" charset="-78"/>
            </a:endParaRPr>
          </a:p>
        </p:txBody>
      </p:sp>
    </p:spTree>
    <p:extLst>
      <p:ext uri="{BB962C8B-B14F-4D97-AF65-F5344CB8AC3E}">
        <p14:creationId xmlns:p14="http://schemas.microsoft.com/office/powerpoint/2010/main" val="6541630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915400" cy="66294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EG" sz="4000" dirty="0">
                <a:cs typeface="PT Bold Heading" pitchFamily="2" charset="-78"/>
              </a:rPr>
              <a:t>- تكون أثناء الزيارة مستمعاً أكثر مما متكلماً .</a:t>
            </a:r>
            <a:endParaRPr lang="en-US" sz="4000" dirty="0">
              <a:cs typeface="PT Bold Heading" pitchFamily="2" charset="-78"/>
            </a:endParaRPr>
          </a:p>
          <a:p>
            <a:pPr marL="0" indent="0" algn="r" rtl="1">
              <a:buNone/>
            </a:pPr>
            <a:r>
              <a:rPr lang="ar-EG" sz="4000" dirty="0">
                <a:cs typeface="PT Bold Heading" pitchFamily="2" charset="-78"/>
              </a:rPr>
              <a:t>- عندما تقدم لك القهوة أو العصير أو غير ذلك لا تبدأ بتناولها قبل أن يبدأ المسؤول بتناولها .</a:t>
            </a:r>
            <a:endParaRPr lang="en-US" sz="4000" dirty="0">
              <a:cs typeface="PT Bold Heading" pitchFamily="2" charset="-78"/>
            </a:endParaRPr>
          </a:p>
          <a:p>
            <a:pPr marL="0" indent="0" algn="r" rtl="1">
              <a:buNone/>
            </a:pPr>
            <a:r>
              <a:rPr lang="ar-EG" sz="4000" dirty="0">
                <a:cs typeface="PT Bold Heading" pitchFamily="2" charset="-78"/>
              </a:rPr>
              <a:t>- لا تدخن إذا لم يعرض عليك المسؤول التدخين </a:t>
            </a:r>
            <a:r>
              <a:rPr lang="ar-EG" sz="4000" dirty="0" smtClean="0">
                <a:cs typeface="PT Bold Heading" pitchFamily="2" charset="-78"/>
              </a:rPr>
              <a:t>- </a:t>
            </a:r>
            <a:r>
              <a:rPr lang="ar-EG" sz="4000" dirty="0">
                <a:cs typeface="PT Bold Heading" pitchFamily="2" charset="-78"/>
              </a:rPr>
              <a:t>يجب أن لا تتجاوز مدة الزيارة العشر دقائق .</a:t>
            </a:r>
            <a:endParaRPr lang="en-US" sz="4000" dirty="0">
              <a:cs typeface="PT Bold Heading" pitchFamily="2" charset="-78"/>
            </a:endParaRPr>
          </a:p>
          <a:p>
            <a:pPr marL="0" indent="0" algn="r" rtl="1">
              <a:buNone/>
            </a:pPr>
            <a:r>
              <a:rPr lang="ar-EG" sz="4000" dirty="0">
                <a:cs typeface="PT Bold Heading" pitchFamily="2" charset="-78"/>
              </a:rPr>
              <a:t>- قبل انتهاء الزيارة بدقيقتين تستأذن بالانصراف .</a:t>
            </a:r>
            <a:endParaRPr lang="en-US" sz="4000" dirty="0">
              <a:cs typeface="PT Bold Heading" pitchFamily="2" charset="-78"/>
            </a:endParaRPr>
          </a:p>
          <a:p>
            <a:pPr marL="0" indent="0" algn="r" rtl="1">
              <a:buNone/>
            </a:pPr>
            <a:r>
              <a:rPr lang="ar-EG" sz="4000" dirty="0">
                <a:cs typeface="PT Bold Heading" pitchFamily="2" charset="-78"/>
              </a:rPr>
              <a:t>- </a:t>
            </a:r>
            <a:r>
              <a:rPr lang="ar-SA" sz="4000" dirty="0">
                <a:cs typeface="PT Bold Heading" pitchFamily="2" charset="-78"/>
              </a:rPr>
              <a:t>اخرج من مكتب المسئول مع حرصك على أن يكون وجهك باتجاه المسئول مسيرة خطوتين، ثم أكمل طريقك بصورة عادية</a:t>
            </a:r>
            <a:r>
              <a:rPr lang="en-US" sz="4000" dirty="0">
                <a:cs typeface="PT Bold Heading" pitchFamily="2" charset="-78"/>
              </a:rPr>
              <a:t>. </a:t>
            </a:r>
          </a:p>
          <a:p>
            <a:pPr marL="0" indent="0" algn="r">
              <a:buNone/>
            </a:pPr>
            <a:endParaRPr lang="en-US" sz="4000" dirty="0">
              <a:cs typeface="PT Bold Heading" pitchFamily="2" charset="-78"/>
            </a:endParaRPr>
          </a:p>
        </p:txBody>
      </p:sp>
    </p:spTree>
    <p:extLst>
      <p:ext uri="{BB962C8B-B14F-4D97-AF65-F5344CB8AC3E}">
        <p14:creationId xmlns:p14="http://schemas.microsoft.com/office/powerpoint/2010/main" val="38717785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dirty="0">
                <a:solidFill>
                  <a:srgbClr val="FFFF00"/>
                </a:solidFill>
                <a:cs typeface="PT Bold Heading" pitchFamily="2" charset="-78"/>
              </a:rPr>
              <a:t>2 – </a:t>
            </a:r>
            <a:r>
              <a:rPr lang="ar-SA" sz="5400" dirty="0" err="1">
                <a:solidFill>
                  <a:srgbClr val="FFFF00"/>
                </a:solidFill>
                <a:cs typeface="PT Bold Heading" pitchFamily="2" charset="-78"/>
              </a:rPr>
              <a:t>أتيكيت</a:t>
            </a:r>
            <a:r>
              <a:rPr lang="ar-SA" sz="5400" dirty="0">
                <a:solidFill>
                  <a:srgbClr val="FFFF00"/>
                </a:solidFill>
                <a:cs typeface="PT Bold Heading" pitchFamily="2" charset="-78"/>
              </a:rPr>
              <a:t> الدعوة للمناسبات </a:t>
            </a:r>
            <a:endParaRPr lang="en-US" sz="5400" dirty="0">
              <a:solidFill>
                <a:srgbClr val="FFFF00"/>
              </a:solidFill>
              <a:cs typeface="PT Bold Heading" pitchFamily="2" charset="-78"/>
            </a:endParaRPr>
          </a:p>
        </p:txBody>
      </p:sp>
      <p:sp>
        <p:nvSpPr>
          <p:cNvPr id="3" name="عنصر نائب للمحتوى 2"/>
          <p:cNvSpPr>
            <a:spLocks noGrp="1"/>
          </p:cNvSpPr>
          <p:nvPr>
            <p:ph idx="1"/>
          </p:nvPr>
        </p:nvSpPr>
        <p:spPr>
          <a:xfrm>
            <a:off x="228600" y="1600200"/>
            <a:ext cx="8763000" cy="4953000"/>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r" rtl="1"/>
            <a:r>
              <a:rPr lang="ar-SA" dirty="0">
                <a:solidFill>
                  <a:srgbClr val="0070C0"/>
                </a:solidFill>
                <a:cs typeface="PT Bold Heading" pitchFamily="2" charset="-78"/>
              </a:rPr>
              <a:t>تعرف المناسبات الخاصة بأنها الأحداث المخططة التي تنظم على نطاق واسع، وخارج الروتين المؤسسي المتعارف عليه، يشارك فيها عدد كبير من الجمهور، تسعى إلى تحقيق أهداف اقتصادية أو اجتماعية أو علمية، أو مهنية، تسهم في تحقيق الأهداف العامة للمؤسسة .</a:t>
            </a:r>
            <a:endParaRPr lang="en-US" dirty="0">
              <a:solidFill>
                <a:srgbClr val="0070C0"/>
              </a:solidFill>
              <a:cs typeface="PT Bold Heading" pitchFamily="2" charset="-78"/>
            </a:endParaRPr>
          </a:p>
          <a:p>
            <a:pPr algn="r" rtl="1"/>
            <a:r>
              <a:rPr lang="ar-SA" dirty="0">
                <a:solidFill>
                  <a:srgbClr val="C00000"/>
                </a:solidFill>
                <a:cs typeface="PT Bold Heading" pitchFamily="2" charset="-78"/>
              </a:rPr>
              <a:t>و تكون هذه المناسبات خارج إطار عمل المؤسسة الروتيني واليومي حيث تستهدف عددا كبيرا من الجمهور وتعد المؤتمرات والمعارض، والمهرجانات، والاحتفالات، والاجتماعات العامة، واللقاءات بأنواعها، والندوات وورش العمل، والمحاضرات، والمسابقات بأنواعها</a:t>
            </a:r>
            <a:r>
              <a:rPr lang="en-US" dirty="0">
                <a:solidFill>
                  <a:srgbClr val="C00000"/>
                </a:solidFill>
                <a:cs typeface="PT Bold Heading" pitchFamily="2" charset="-78"/>
              </a:rPr>
              <a:t>.</a:t>
            </a:r>
          </a:p>
          <a:p>
            <a:pPr algn="r" rtl="1"/>
            <a:endParaRPr lang="en-US" dirty="0">
              <a:cs typeface="PT Bold Heading" pitchFamily="2" charset="-78"/>
            </a:endParaRPr>
          </a:p>
        </p:txBody>
      </p:sp>
    </p:spTree>
    <p:extLst>
      <p:ext uri="{BB962C8B-B14F-4D97-AF65-F5344CB8AC3E}">
        <p14:creationId xmlns:p14="http://schemas.microsoft.com/office/powerpoint/2010/main" val="288365180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76200"/>
            <a:ext cx="8991600" cy="6553200"/>
          </a:xfrm>
        </p:spPr>
        <p:style>
          <a:lnRef idx="1">
            <a:schemeClr val="accent6"/>
          </a:lnRef>
          <a:fillRef idx="2">
            <a:schemeClr val="accent6"/>
          </a:fillRef>
          <a:effectRef idx="1">
            <a:schemeClr val="accent6"/>
          </a:effectRef>
          <a:fontRef idx="minor">
            <a:schemeClr val="dk1"/>
          </a:fontRef>
        </p:style>
        <p:txBody>
          <a:bodyPr>
            <a:noAutofit/>
          </a:bodyPr>
          <a:lstStyle/>
          <a:p>
            <a:pPr marL="0" indent="0" algn="r" rtl="1">
              <a:buNone/>
            </a:pPr>
            <a:r>
              <a:rPr lang="ar-SA" sz="3600" dirty="0">
                <a:cs typeface="PT Bold Heading" pitchFamily="2" charset="-78"/>
              </a:rPr>
              <a:t>وجميع المناسبات الخاصة تنظمها العلاقات العامة وبحاجة لتوجيه دعوة للمدعوين، ويحرص محترفو العلاقات العامة على تقديم الدعوة بشكل يليق بالمؤسسة، ويقدر مكانة الشخصية المدعوة، ويبدي لها الاحترام والتقدير الكافي، بطريقة تشجع المدعو على تلبية </a:t>
            </a:r>
            <a:r>
              <a:rPr lang="ar-SA" sz="3600" dirty="0" smtClean="0">
                <a:cs typeface="PT Bold Heading" pitchFamily="2" charset="-78"/>
              </a:rPr>
              <a:t>الدعوة</a:t>
            </a:r>
            <a:r>
              <a:rPr lang="ar-EG" sz="3600" dirty="0" smtClean="0">
                <a:cs typeface="PT Bold Heading" pitchFamily="2" charset="-78"/>
              </a:rPr>
              <a:t> و</a:t>
            </a:r>
            <a:r>
              <a:rPr lang="ar-SA" sz="3600" u="dbl" dirty="0" smtClean="0">
                <a:cs typeface="PT Bold Heading" pitchFamily="2" charset="-78"/>
              </a:rPr>
              <a:t>تأخذ </a:t>
            </a:r>
            <a:r>
              <a:rPr lang="ar-SA" sz="3600" u="dbl" dirty="0">
                <a:cs typeface="PT Bold Heading" pitchFamily="2" charset="-78"/>
              </a:rPr>
              <a:t>الدعوة عدة أشكال</a:t>
            </a:r>
            <a:r>
              <a:rPr lang="en-US" sz="3600" u="dbl" dirty="0">
                <a:cs typeface="PT Bold Heading" pitchFamily="2" charset="-78"/>
              </a:rPr>
              <a:t> :</a:t>
            </a:r>
            <a:endParaRPr lang="en-US" sz="3600" dirty="0">
              <a:cs typeface="PT Bold Heading" pitchFamily="2" charset="-78"/>
            </a:endParaRPr>
          </a:p>
          <a:p>
            <a:pPr marL="0" indent="0" algn="r" rtl="1">
              <a:buNone/>
            </a:pPr>
            <a:r>
              <a:rPr lang="ar-SA" sz="3600" dirty="0">
                <a:cs typeface="PT Bold Heading" pitchFamily="2" charset="-78"/>
              </a:rPr>
              <a:t>أ - الدعوة الرسمية للمشاركة </a:t>
            </a:r>
            <a:r>
              <a:rPr lang="en-US" sz="3600" dirty="0">
                <a:cs typeface="PT Bold Heading" pitchFamily="2" charset="-78"/>
              </a:rPr>
              <a:t>: </a:t>
            </a:r>
            <a:r>
              <a:rPr lang="ar-SA" sz="3600" dirty="0">
                <a:cs typeface="PT Bold Heading" pitchFamily="2" charset="-78"/>
              </a:rPr>
              <a:t>يتم كتابتها خصيصاً للمدعو، وترسل بطريقة مناسبة، إما بالبريد العادي أو الالكتروني أو بالفاكس، حسب الظروف، وحسب درجة تفضيل المدعو، ويجب أن تخاطب المدعو بشكل مباشر</a:t>
            </a:r>
            <a:endParaRPr lang="en-US" sz="3600" dirty="0">
              <a:cs typeface="PT Bold Heading" pitchFamily="2" charset="-78"/>
            </a:endParaRPr>
          </a:p>
        </p:txBody>
      </p:sp>
    </p:spTree>
    <p:extLst>
      <p:ext uri="{BB962C8B-B14F-4D97-AF65-F5344CB8AC3E}">
        <p14:creationId xmlns:p14="http://schemas.microsoft.com/office/powerpoint/2010/main" val="31367169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763000" cy="63246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3600" dirty="0">
                <a:solidFill>
                  <a:srgbClr val="C00000"/>
                </a:solidFill>
                <a:cs typeface="PT Bold Heading" pitchFamily="2" charset="-78"/>
              </a:rPr>
              <a:t>ب - بطاقة الدعوة العادية </a:t>
            </a:r>
            <a:r>
              <a:rPr lang="en-US" sz="3600" dirty="0">
                <a:cs typeface="PT Bold Heading" pitchFamily="2" charset="-78"/>
              </a:rPr>
              <a:t>: </a:t>
            </a:r>
            <a:r>
              <a:rPr lang="ar-SA" sz="3600" dirty="0">
                <a:cs typeface="PT Bold Heading" pitchFamily="2" charset="-78"/>
              </a:rPr>
              <a:t>ترسل للمدعوين الذين يحضرون المناسبة  فقط، دون أن يقدموا مشاركات ويمكن لهذا النوع من الدعوات أن يرسل بواسطة الفاكس أو البريد الالكتروني</a:t>
            </a:r>
            <a:r>
              <a:rPr lang="en-US" sz="3600" dirty="0">
                <a:cs typeface="PT Bold Heading" pitchFamily="2" charset="-78"/>
              </a:rPr>
              <a:t>.</a:t>
            </a:r>
          </a:p>
          <a:p>
            <a:pPr marL="0" indent="0" algn="r" rtl="1">
              <a:buNone/>
            </a:pPr>
            <a:r>
              <a:rPr lang="ar-SA" sz="3600" dirty="0">
                <a:solidFill>
                  <a:srgbClr val="C00000"/>
                </a:solidFill>
                <a:cs typeface="PT Bold Heading" pitchFamily="2" charset="-78"/>
              </a:rPr>
              <a:t>ج - الدعوة العامة</a:t>
            </a:r>
            <a:r>
              <a:rPr lang="en-US" sz="3600" dirty="0">
                <a:cs typeface="PT Bold Heading" pitchFamily="2" charset="-78"/>
              </a:rPr>
              <a:t>: </a:t>
            </a:r>
            <a:r>
              <a:rPr lang="ar-SA" sz="3600" dirty="0">
                <a:cs typeface="PT Bold Heading" pitchFamily="2" charset="-78"/>
              </a:rPr>
              <a:t>يمكن أن تتم بواسطة الإعلان في إحدى وسائل  الإعلام</a:t>
            </a:r>
            <a:r>
              <a:rPr lang="en-US" sz="3600" dirty="0">
                <a:cs typeface="PT Bold Heading" pitchFamily="2" charset="-78"/>
              </a:rPr>
              <a:t>.</a:t>
            </a:r>
          </a:p>
          <a:p>
            <a:pPr marL="0" indent="0" algn="r" rtl="1">
              <a:buNone/>
            </a:pPr>
            <a:r>
              <a:rPr lang="ar-SA" sz="3600" dirty="0">
                <a:solidFill>
                  <a:srgbClr val="C00000"/>
                </a:solidFill>
                <a:cs typeface="PT Bold Heading" pitchFamily="2" charset="-78"/>
              </a:rPr>
              <a:t>د - الدعوة بالهاتف </a:t>
            </a:r>
            <a:r>
              <a:rPr lang="en-US" sz="3600" dirty="0">
                <a:cs typeface="PT Bold Heading" pitchFamily="2" charset="-78"/>
              </a:rPr>
              <a:t>: </a:t>
            </a:r>
            <a:r>
              <a:rPr lang="ar-SA" sz="3600" dirty="0">
                <a:cs typeface="PT Bold Heading" pitchFamily="2" charset="-78"/>
              </a:rPr>
              <a:t>وهي أدنى مستويات الدعوة، ولا تستخدم إلا في حالات نادرة، كأن يتعذر الاتصال بالمدعو بأي من الطرق الأخرى، مع ملاحظة أن تتم الإشارة إلى سبب تقديم الدعوة بالهاتف</a:t>
            </a:r>
            <a:r>
              <a:rPr lang="en-US" sz="3600" dirty="0">
                <a:cs typeface="PT Bold Heading" pitchFamily="2" charset="-78"/>
              </a:rPr>
              <a:t>.</a:t>
            </a:r>
          </a:p>
          <a:p>
            <a:pPr marL="0" indent="0" algn="r">
              <a:buNone/>
            </a:pPr>
            <a:endParaRPr lang="en-US" sz="3600" dirty="0">
              <a:cs typeface="PT Bold Heading" pitchFamily="2" charset="-78"/>
            </a:endParaRPr>
          </a:p>
        </p:txBody>
      </p:sp>
    </p:spTree>
    <p:extLst>
      <p:ext uri="{BB962C8B-B14F-4D97-AF65-F5344CB8AC3E}">
        <p14:creationId xmlns:p14="http://schemas.microsoft.com/office/powerpoint/2010/main" val="104111312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pPr rtl="1"/>
            <a:r>
              <a:rPr lang="ar-SA" dirty="0">
                <a:cs typeface="PT Bold Heading" pitchFamily="2" charset="-78"/>
              </a:rPr>
              <a:t>اعتبارات اللياقة والذوق في توجيه الدعوة </a:t>
            </a:r>
            <a:endParaRPr lang="en-US" dirty="0">
              <a:cs typeface="PT Bold Heading" pitchFamily="2" charset="-78"/>
            </a:endParaRPr>
          </a:p>
        </p:txBody>
      </p:sp>
      <p:sp>
        <p:nvSpPr>
          <p:cNvPr id="3" name="عنصر نائب للمحتوى 2"/>
          <p:cNvSpPr>
            <a:spLocks noGrp="1"/>
          </p:cNvSpPr>
          <p:nvPr>
            <p:ph idx="1"/>
          </p:nvPr>
        </p:nvSpPr>
        <p:spPr>
          <a:xfrm>
            <a:off x="228600" y="1600200"/>
            <a:ext cx="8763000" cy="50292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3600" dirty="0">
                <a:cs typeface="PT Bold Heading" pitchFamily="2" charset="-78"/>
              </a:rPr>
              <a:t>- إرسال الدعوات للمدعوين قبل المناسبة بوقت </a:t>
            </a:r>
            <a:r>
              <a:rPr lang="ar-SA" sz="3600" dirty="0" smtClean="0">
                <a:cs typeface="PT Bold Heading" pitchFamily="2" charset="-78"/>
              </a:rPr>
              <a:t>كاف</a:t>
            </a:r>
            <a:endParaRPr lang="ar-EG" sz="3600" dirty="0" smtClean="0">
              <a:cs typeface="PT Bold Heading" pitchFamily="2" charset="-78"/>
            </a:endParaRPr>
          </a:p>
          <a:p>
            <a:pPr marL="0" indent="0" algn="r" rtl="1">
              <a:buNone/>
            </a:pPr>
            <a:r>
              <a:rPr lang="ar-SA" sz="3600" dirty="0">
                <a:cs typeface="PT Bold Heading" pitchFamily="2" charset="-78"/>
              </a:rPr>
              <a:t>- استخدام الكلمات الدالة على الاحترام والتقدير وحفظ المكانة، وبصيغة الجمع، مثل</a:t>
            </a:r>
            <a:r>
              <a:rPr lang="en-US" sz="3600" dirty="0">
                <a:cs typeface="PT Bold Heading" pitchFamily="2" charset="-78"/>
              </a:rPr>
              <a:t>: </a:t>
            </a:r>
            <a:r>
              <a:rPr lang="ar-SA" sz="3600" dirty="0">
                <a:cs typeface="PT Bold Heading" pitchFamily="2" charset="-78"/>
              </a:rPr>
              <a:t>حضرتكم، سيادتكم، للأشخاص المعتبرين اجتماعياً ، ومعاليكم للوزير، وفخامتكم للرئيس</a:t>
            </a:r>
            <a:r>
              <a:rPr lang="en-US" sz="3600" dirty="0">
                <a:cs typeface="PT Bold Heading" pitchFamily="2" charset="-78"/>
              </a:rPr>
              <a:t>.</a:t>
            </a:r>
          </a:p>
          <a:p>
            <a:pPr marL="0" indent="0" algn="r" rtl="1">
              <a:buNone/>
            </a:pPr>
            <a:r>
              <a:rPr lang="ar-SA" sz="3600" dirty="0">
                <a:cs typeface="PT Bold Heading" pitchFamily="2" charset="-78"/>
              </a:rPr>
              <a:t>- عند المخاطبة تستخدم كلمة سيادة بالإضافة إلى المنصب، مثل سيادة  النائب، لمخاطبة النائب في المجلس التشريعي ، سيادة المدير</a:t>
            </a:r>
            <a:r>
              <a:rPr lang="en-US" sz="3600" dirty="0">
                <a:cs typeface="PT Bold Heading" pitchFamily="2" charset="-78"/>
              </a:rPr>
              <a:t>... </a:t>
            </a:r>
          </a:p>
        </p:txBody>
      </p:sp>
    </p:spTree>
    <p:extLst>
      <p:ext uri="{BB962C8B-B14F-4D97-AF65-F5344CB8AC3E}">
        <p14:creationId xmlns:p14="http://schemas.microsoft.com/office/powerpoint/2010/main" val="39126567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400800"/>
          </a:xfrm>
        </p:spPr>
        <p:style>
          <a:lnRef idx="1">
            <a:schemeClr val="accent5"/>
          </a:lnRef>
          <a:fillRef idx="2">
            <a:schemeClr val="accent5"/>
          </a:fillRef>
          <a:effectRef idx="1">
            <a:schemeClr val="accent5"/>
          </a:effectRef>
          <a:fontRef idx="minor">
            <a:schemeClr val="dk1"/>
          </a:fontRef>
        </p:style>
        <p:txBody>
          <a:bodyPr/>
          <a:lstStyle/>
          <a:p>
            <a:pPr marL="0" indent="0" algn="r" rtl="1">
              <a:buNone/>
            </a:pPr>
            <a:r>
              <a:rPr lang="ar-SA" dirty="0">
                <a:cs typeface="PT Bold Heading" pitchFamily="2" charset="-78"/>
              </a:rPr>
              <a:t>- يمكن أن تتضمن الدعوة الثناء على المدعو ودوره الرائد أو المهم أو  المؤثر في الموضوع المدعو إليه</a:t>
            </a:r>
            <a:r>
              <a:rPr lang="en-US" dirty="0">
                <a:cs typeface="PT Bold Heading" pitchFamily="2" charset="-78"/>
              </a:rPr>
              <a:t>.</a:t>
            </a:r>
          </a:p>
          <a:p>
            <a:pPr marL="0" indent="0" algn="r" rtl="1">
              <a:buNone/>
            </a:pPr>
            <a:r>
              <a:rPr lang="ar-SA" dirty="0">
                <a:cs typeface="PT Bold Heading" pitchFamily="2" charset="-78"/>
              </a:rPr>
              <a:t>- من أدب السلوك أن يلتزم المدعو بتأكيد حضوره من عدمه، وتقديم  اعتذاره قبل المناسبة بوقت </a:t>
            </a:r>
            <a:r>
              <a:rPr lang="ar-SA" dirty="0" smtClean="0">
                <a:cs typeface="PT Bold Heading" pitchFamily="2" charset="-78"/>
              </a:rPr>
              <a:t>كاف</a:t>
            </a:r>
            <a:endParaRPr lang="ar-EG" dirty="0" smtClean="0">
              <a:cs typeface="PT Bold Heading" pitchFamily="2" charset="-78"/>
            </a:endParaRPr>
          </a:p>
          <a:p>
            <a:pPr marL="0" indent="0" algn="r" rtl="1">
              <a:buNone/>
            </a:pPr>
            <a:r>
              <a:rPr lang="ar-SA" dirty="0" smtClean="0">
                <a:cs typeface="PT Bold Heading" pitchFamily="2" charset="-78"/>
              </a:rPr>
              <a:t>- عند </a:t>
            </a:r>
            <a:r>
              <a:rPr lang="ar-SA" dirty="0">
                <a:cs typeface="PT Bold Heading" pitchFamily="2" charset="-78"/>
              </a:rPr>
              <a:t>توجيه الدعوة للنساء في المناسبات الاجتماعية يكتب على  البطاقة، سيادة حرم فلان، ولا يكتب اسمها شخصياً، أما في المناسبات الرسمية فتخاطب </a:t>
            </a:r>
            <a:r>
              <a:rPr lang="ar-SA" dirty="0" smtClean="0">
                <a:cs typeface="PT Bold Heading" pitchFamily="2" charset="-78"/>
              </a:rPr>
              <a:t>باسمها</a:t>
            </a:r>
            <a:r>
              <a:rPr lang="ar-EG" dirty="0" smtClean="0">
                <a:cs typeface="PT Bold Heading" pitchFamily="2" charset="-78"/>
              </a:rPr>
              <a:t> .</a:t>
            </a:r>
          </a:p>
          <a:p>
            <a:pPr marL="0" indent="0" algn="r" rtl="1">
              <a:buNone/>
            </a:pPr>
            <a:r>
              <a:rPr lang="ar-SA" dirty="0">
                <a:cs typeface="PT Bold Heading" pitchFamily="2" charset="-78"/>
              </a:rPr>
              <a:t>- تضمين الدعوة عبارة تساعد على تقديم الاعتذار بالطريقة الملائمة  في حالة اعتذار المدعو، مثل</a:t>
            </a:r>
            <a:r>
              <a:rPr lang="en-US" dirty="0">
                <a:cs typeface="PT Bold Heading" pitchFamily="2" charset="-78"/>
              </a:rPr>
              <a:t> : </a:t>
            </a:r>
            <a:r>
              <a:rPr lang="ar-SA" dirty="0">
                <a:cs typeface="PT Bold Heading" pitchFamily="2" charset="-78"/>
              </a:rPr>
              <a:t>لتأكيد الحضور أو الاعتذار يمكنكم الاتصال ب  فلان ، هاتف رقم ٠٠٠٠٠ بريد الكتروني</a:t>
            </a:r>
            <a:r>
              <a:rPr lang="en-US" dirty="0">
                <a:cs typeface="PT Bold Heading" pitchFamily="2" charset="-78"/>
              </a:rPr>
              <a:t> ..........</a:t>
            </a:r>
          </a:p>
          <a:p>
            <a:pPr marL="0" indent="0" algn="r" rtl="1">
              <a:buNone/>
            </a:pPr>
            <a:endParaRPr lang="en-US" dirty="0">
              <a:cs typeface="PT Bold Heading" pitchFamily="2" charset="-78"/>
            </a:endParaRPr>
          </a:p>
        </p:txBody>
      </p:sp>
    </p:spTree>
    <p:extLst>
      <p:ext uri="{BB962C8B-B14F-4D97-AF65-F5344CB8AC3E}">
        <p14:creationId xmlns:p14="http://schemas.microsoft.com/office/powerpoint/2010/main" val="40183175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04800"/>
            <a:ext cx="8534400" cy="62484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SA" sz="4400" dirty="0">
                <a:cs typeface="PT Bold Heading" pitchFamily="2" charset="-78"/>
              </a:rPr>
              <a:t>- ترسل الدعوة في مظروف مغلق، ويكتب عليه من الخارج لقب، واسم، وصفة المدعو، يفضل أن يكون مطبوعاً، أما مباشرة على المظروف، وأما بواسطة لاصق</a:t>
            </a:r>
            <a:r>
              <a:rPr lang="en-US" sz="4400" dirty="0">
                <a:cs typeface="PT Bold Heading" pitchFamily="2" charset="-78"/>
              </a:rPr>
              <a:t>.</a:t>
            </a:r>
          </a:p>
          <a:p>
            <a:pPr marL="0" indent="0" algn="r" rtl="1">
              <a:buNone/>
            </a:pPr>
            <a:r>
              <a:rPr lang="ar-SA" sz="4400" dirty="0">
                <a:cs typeface="PT Bold Heading" pitchFamily="2" charset="-78"/>
              </a:rPr>
              <a:t>- تهيئة مراسم الاستقبال بشكل يتناسب والمدعوين</a:t>
            </a:r>
            <a:r>
              <a:rPr lang="en-US" sz="4400" dirty="0">
                <a:cs typeface="PT Bold Heading" pitchFamily="2" charset="-78"/>
              </a:rPr>
              <a:t>.</a:t>
            </a:r>
          </a:p>
          <a:p>
            <a:pPr marL="0" indent="0" algn="r" rtl="1">
              <a:buNone/>
            </a:pPr>
            <a:r>
              <a:rPr lang="ar-SA" sz="4400" dirty="0">
                <a:cs typeface="PT Bold Heading" pitchFamily="2" charset="-78"/>
              </a:rPr>
              <a:t>- يتم ترتيب الجلوس وفقا لمكانة واهمية المدعوين</a:t>
            </a:r>
            <a:r>
              <a:rPr lang="en-US" sz="4400" dirty="0">
                <a:cs typeface="PT Bold Heading" pitchFamily="2" charset="-78"/>
              </a:rPr>
              <a:t>.</a:t>
            </a:r>
          </a:p>
          <a:p>
            <a:pPr marL="0" indent="0" algn="r">
              <a:buNone/>
            </a:pPr>
            <a:endParaRPr lang="en-US" sz="4400" dirty="0">
              <a:cs typeface="PT Bold Heading" pitchFamily="2" charset="-78"/>
            </a:endParaRPr>
          </a:p>
        </p:txBody>
      </p:sp>
    </p:spTree>
    <p:extLst>
      <p:ext uri="{BB962C8B-B14F-4D97-AF65-F5344CB8AC3E}">
        <p14:creationId xmlns:p14="http://schemas.microsoft.com/office/powerpoint/2010/main" val="15739122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rtl="1"/>
            <a:r>
              <a:rPr lang="ar-SA" sz="5400" dirty="0">
                <a:cs typeface="PT Bold Heading" pitchFamily="2" charset="-78"/>
              </a:rPr>
              <a:t>3 - اتيكيت المواعيد </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SA" sz="3600" dirty="0">
                <a:cs typeface="PT Bold Heading" pitchFamily="2" charset="-78"/>
              </a:rPr>
              <a:t>تعتبر الدقة في المواعيد من الأمور الحتمية، وعدم الدقة في المواعيد ليس مجرد إحدى الصفات التي تتنافي مع الذوق السليم بل تتعارض مع الأخلاق الحميدة وأساس فنون الاتيكيت.</a:t>
            </a:r>
            <a:endParaRPr lang="en-US" sz="3600" dirty="0">
              <a:cs typeface="PT Bold Heading" pitchFamily="2" charset="-78"/>
            </a:endParaRPr>
          </a:p>
          <a:p>
            <a:pPr algn="r" rtl="1"/>
            <a:r>
              <a:rPr lang="ar-SA" sz="3600" dirty="0">
                <a:cs typeface="PT Bold Heading" pitchFamily="2" charset="-78"/>
              </a:rPr>
              <a:t>وليس معني احترام المواعيد هو الوصول إلى مكان الاجتماع أو المناسبة قبل الموعد فإن ذلك أيضاً يعتبر من قبيل عدم احترام المواعيد لدخول مكان المناسبة قبل الموعد بوقت كبير.</a:t>
            </a:r>
            <a:endParaRPr lang="en-US" sz="3600" dirty="0">
              <a:cs typeface="PT Bold Heading" pitchFamily="2" charset="-78"/>
            </a:endParaRPr>
          </a:p>
          <a:p>
            <a:pPr marL="0" indent="0" algn="r" rtl="1">
              <a:buNone/>
            </a:pPr>
            <a:endParaRPr lang="en-US" sz="3600" dirty="0">
              <a:cs typeface="PT Bold Heading" pitchFamily="2" charset="-78"/>
            </a:endParaRPr>
          </a:p>
        </p:txBody>
      </p:sp>
    </p:spTree>
    <p:extLst>
      <p:ext uri="{BB962C8B-B14F-4D97-AF65-F5344CB8AC3E}">
        <p14:creationId xmlns:p14="http://schemas.microsoft.com/office/powerpoint/2010/main" val="16936030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86800" cy="6324600"/>
          </a:xfrm>
        </p:spPr>
        <p:style>
          <a:lnRef idx="1">
            <a:schemeClr val="accent2"/>
          </a:lnRef>
          <a:fillRef idx="2">
            <a:schemeClr val="accent2"/>
          </a:fillRef>
          <a:effectRef idx="1">
            <a:schemeClr val="accent2"/>
          </a:effectRef>
          <a:fontRef idx="minor">
            <a:schemeClr val="dk1"/>
          </a:fontRef>
        </p:style>
        <p:txBody>
          <a:bodyPr>
            <a:normAutofit/>
          </a:bodyPr>
          <a:lstStyle/>
          <a:p>
            <a:pPr algn="r" rtl="1"/>
            <a:r>
              <a:rPr lang="ar-SA" sz="4000" dirty="0">
                <a:cs typeface="PT Bold Heading" pitchFamily="2" charset="-78"/>
              </a:rPr>
              <a:t>فقد يحضر أحد الأشخاص إحدى المناسبات في الموعد المحدد، دون وصول الداعي، فإن ذلك من قبيل الصفات التي تتنافى مع الذوق السليم وقواعد الاتيكيت.</a:t>
            </a:r>
            <a:endParaRPr lang="en-US" sz="4000" dirty="0">
              <a:cs typeface="PT Bold Heading" pitchFamily="2" charset="-78"/>
            </a:endParaRPr>
          </a:p>
          <a:p>
            <a:pPr algn="r" rtl="1"/>
            <a:r>
              <a:rPr lang="ar-SA" sz="4000" dirty="0">
                <a:cs typeface="PT Bold Heading" pitchFamily="2" charset="-78"/>
              </a:rPr>
              <a:t>وقد يتأخر بعض المدعوين عن الموعد المحدد ليكون الجميع في شرف استقباله من قبيل التدليل أو الدلال، وتوجد بعض الاجتماعات لا يجوز التأخر عنها ولو للحظة واحدة، وهي تلك التي يحضرها رئيس الدولة أو من ينوب عنه.</a:t>
            </a:r>
            <a:endParaRPr lang="en-US" sz="4000" dirty="0">
              <a:cs typeface="PT Bold Heading" pitchFamily="2" charset="-78"/>
            </a:endParaRPr>
          </a:p>
          <a:p>
            <a:pPr algn="r" rtl="1"/>
            <a:endParaRPr lang="en-US" sz="4000" dirty="0">
              <a:cs typeface="PT Bold Heading" pitchFamily="2" charset="-78"/>
            </a:endParaRPr>
          </a:p>
        </p:txBody>
      </p:sp>
    </p:spTree>
    <p:extLst>
      <p:ext uri="{BB962C8B-B14F-4D97-AF65-F5344CB8AC3E}">
        <p14:creationId xmlns:p14="http://schemas.microsoft.com/office/powerpoint/2010/main" val="41671970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dirty="0">
                <a:cs typeface="PT Bold Heading" pitchFamily="2" charset="-78"/>
              </a:rPr>
              <a:t>4 -  اتيكيت الاعتذار </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marL="0" indent="0" algn="r" rtl="1">
              <a:buNone/>
            </a:pPr>
            <a:r>
              <a:rPr lang="ar-SA" dirty="0">
                <a:cs typeface="PT Bold Heading" pitchFamily="2" charset="-78"/>
              </a:rPr>
              <a:t>أ - اعتذار الأفراد : يرتبط السلوك المتحضر للإنسان حين يصدر منه أي خطأ أو نقد تجاه الآخرين ضرورة الاعتذار عما بدر منه.</a:t>
            </a:r>
            <a:endParaRPr lang="en-US" dirty="0">
              <a:cs typeface="PT Bold Heading" pitchFamily="2" charset="-78"/>
            </a:endParaRPr>
          </a:p>
          <a:p>
            <a:pPr marL="0" indent="0" algn="r" rtl="1">
              <a:buNone/>
            </a:pPr>
            <a:r>
              <a:rPr lang="ar-SA" dirty="0">
                <a:cs typeface="PT Bold Heading" pitchFamily="2" charset="-78"/>
              </a:rPr>
              <a:t>وقد يرى البعض أن هناك بعض الأمور التي يعتبرها بسيطة لا تستوجب الاعتذار بينما يرى الإنسان المتحضر أنها تستوجب ذلك مثل حفلات الاستقبال، إذ عند الاحتكاك بشخص ما في الطريق العام، أو الجلوس مضطراً في وضع عكس لاتجاه شخص آخر، أو عند صدور حركة طبيعية بصوت مسموع وخارجة عن الإرادة مثل العطس أو التجشؤ.</a:t>
            </a:r>
            <a:endParaRPr lang="en-US" dirty="0">
              <a:cs typeface="PT Bold Heading" pitchFamily="2" charset="-78"/>
            </a:endParaRPr>
          </a:p>
          <a:p>
            <a:pPr marL="0" indent="0" algn="r" rtl="1">
              <a:buNone/>
            </a:pPr>
            <a:r>
              <a:rPr lang="ar-SA" dirty="0">
                <a:cs typeface="PT Bold Heading" pitchFamily="2" charset="-78"/>
              </a:rPr>
              <a:t>ويوجد نوعاً آخر من الاعتذار، وهو الاعتذار عن تلبية دعوة موجهة لنا.</a:t>
            </a:r>
            <a:endParaRPr lang="en-US" dirty="0">
              <a:cs typeface="PT Bold Heading" pitchFamily="2" charset="-78"/>
            </a:endParaRPr>
          </a:p>
          <a:p>
            <a:pPr marL="0" indent="0" algn="r" rtl="1">
              <a:buNone/>
            </a:pPr>
            <a:r>
              <a:rPr lang="ar-SA" dirty="0">
                <a:cs typeface="PT Bold Heading" pitchFamily="2" charset="-78"/>
              </a:rPr>
              <a:t>فإذا وجهت لشخص دعوة لحضور إحدى المناسبات فعليه المبادرة واتخاذ القرار، والبت فيما إذا كان سيحضر هذه المناسبة أو سيعتذر عن عدم الحضور.</a:t>
            </a:r>
            <a:endParaRPr lang="en-US" dirty="0">
              <a:cs typeface="PT Bold Heading" pitchFamily="2" charset="-78"/>
            </a:endParaRP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3144977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763000" cy="6324600"/>
          </a:xfrm>
        </p:spPr>
        <p:style>
          <a:lnRef idx="1">
            <a:schemeClr val="accent5"/>
          </a:lnRef>
          <a:fillRef idx="2">
            <a:schemeClr val="accent5"/>
          </a:fillRef>
          <a:effectRef idx="1">
            <a:schemeClr val="accent5"/>
          </a:effectRef>
          <a:fontRef idx="minor">
            <a:schemeClr val="dk1"/>
          </a:fontRef>
        </p:style>
        <p:txBody>
          <a:bodyPr>
            <a:noAutofit/>
          </a:bodyPr>
          <a:lstStyle/>
          <a:p>
            <a:pPr algn="r" rtl="1"/>
            <a:r>
              <a:rPr lang="ar-SA" sz="4000" dirty="0" smtClean="0">
                <a:solidFill>
                  <a:srgbClr val="C00000"/>
                </a:solidFill>
                <a:cs typeface="PT Bold Heading" pitchFamily="2" charset="-78"/>
              </a:rPr>
              <a:t>الإتيكيت</a:t>
            </a:r>
            <a:r>
              <a:rPr lang="ar-EG" sz="4000" dirty="0" smtClean="0">
                <a:solidFill>
                  <a:srgbClr val="C00000"/>
                </a:solidFill>
                <a:cs typeface="PT Bold Heading" pitchFamily="2" charset="-78"/>
              </a:rPr>
              <a:t> </a:t>
            </a:r>
            <a:r>
              <a:rPr lang="ar-SA" sz="4000" dirty="0" smtClean="0">
                <a:solidFill>
                  <a:srgbClr val="C00000"/>
                </a:solidFill>
                <a:cs typeface="PT Bold Heading" pitchFamily="2" charset="-78"/>
              </a:rPr>
              <a:t> </a:t>
            </a:r>
            <a:r>
              <a:rPr lang="ar-SA" sz="4000" dirty="0">
                <a:solidFill>
                  <a:srgbClr val="C00000"/>
                </a:solidFill>
                <a:cs typeface="PT Bold Heading" pitchFamily="2" charset="-78"/>
              </a:rPr>
              <a:t>فن من أهم الفنون التي عرفتها البشرية، وأصل من الأصول التي نفتقدها هذه الأيام، </a:t>
            </a:r>
            <a:r>
              <a:rPr lang="ar-SA" sz="4000" dirty="0" smtClean="0">
                <a:solidFill>
                  <a:srgbClr val="C00000"/>
                </a:solidFill>
                <a:cs typeface="PT Bold Heading" pitchFamily="2" charset="-78"/>
              </a:rPr>
              <a:t>ف</a:t>
            </a:r>
            <a:r>
              <a:rPr lang="ar-EG" sz="4000" dirty="0" smtClean="0">
                <a:solidFill>
                  <a:srgbClr val="C00000"/>
                </a:solidFill>
                <a:cs typeface="PT Bold Heading" pitchFamily="2" charset="-78"/>
              </a:rPr>
              <a:t>هو </a:t>
            </a:r>
            <a:r>
              <a:rPr lang="ar-SA" sz="4000" dirty="0" smtClean="0">
                <a:solidFill>
                  <a:srgbClr val="C00000"/>
                </a:solidFill>
                <a:cs typeface="PT Bold Heading" pitchFamily="2" charset="-78"/>
              </a:rPr>
              <a:t>فن </a:t>
            </a:r>
            <a:r>
              <a:rPr lang="ar-SA" sz="4000" dirty="0">
                <a:solidFill>
                  <a:srgbClr val="C00000"/>
                </a:solidFill>
                <a:cs typeface="PT Bold Heading" pitchFamily="2" charset="-78"/>
              </a:rPr>
              <a:t>له عدة قواعد وسلوكيات </a:t>
            </a:r>
            <a:r>
              <a:rPr lang="ar-SA" sz="4000" dirty="0" smtClean="0">
                <a:solidFill>
                  <a:srgbClr val="C00000"/>
                </a:solidFill>
                <a:cs typeface="PT Bold Heading" pitchFamily="2" charset="-78"/>
              </a:rPr>
              <a:t>تمكن </a:t>
            </a:r>
            <a:r>
              <a:rPr lang="ar-SA" sz="4000" dirty="0">
                <a:solidFill>
                  <a:srgbClr val="C00000"/>
                </a:solidFill>
                <a:cs typeface="PT Bold Heading" pitchFamily="2" charset="-78"/>
              </a:rPr>
              <a:t>الإنسان من التصرف تجاه المواقف المختلفة، بصورة </a:t>
            </a:r>
            <a:r>
              <a:rPr lang="ar-SA" sz="4000" dirty="0" smtClean="0">
                <a:solidFill>
                  <a:srgbClr val="C00000"/>
                </a:solidFill>
                <a:cs typeface="PT Bold Heading" pitchFamily="2" charset="-78"/>
              </a:rPr>
              <a:t>حضارية</a:t>
            </a:r>
            <a:r>
              <a:rPr lang="ar-EG" sz="4000" dirty="0" smtClean="0">
                <a:solidFill>
                  <a:srgbClr val="C00000"/>
                </a:solidFill>
                <a:cs typeface="PT Bold Heading" pitchFamily="2" charset="-78"/>
              </a:rPr>
              <a:t>.</a:t>
            </a:r>
          </a:p>
          <a:p>
            <a:pPr algn="r" rtl="1"/>
            <a:r>
              <a:rPr lang="ar-SA" sz="4000" dirty="0" smtClean="0">
                <a:cs typeface="PT Bold Heading" pitchFamily="2" charset="-78"/>
              </a:rPr>
              <a:t> </a:t>
            </a:r>
            <a:r>
              <a:rPr lang="ar-SA" sz="4000" dirty="0">
                <a:cs typeface="PT Bold Heading" pitchFamily="2" charset="-78"/>
              </a:rPr>
              <a:t>فهو ليس فنا مرهونا بالفتيات </a:t>
            </a:r>
            <a:r>
              <a:rPr lang="ar-SA" sz="4000" dirty="0" smtClean="0">
                <a:cs typeface="PT Bold Heading" pitchFamily="2" charset="-78"/>
              </a:rPr>
              <a:t>والسيدات، </a:t>
            </a:r>
            <a:r>
              <a:rPr lang="ar-SA" sz="4000" dirty="0">
                <a:cs typeface="PT Bold Heading" pitchFamily="2" charset="-78"/>
              </a:rPr>
              <a:t>وليس قصراً، ولا سيارة فارهة، ولا مجرد زينة في الوجه </a:t>
            </a:r>
            <a:r>
              <a:rPr lang="ar-SA" sz="4000" dirty="0" smtClean="0">
                <a:cs typeface="PT Bold Heading" pitchFamily="2" charset="-78"/>
              </a:rPr>
              <a:t>والملبس</a:t>
            </a:r>
            <a:r>
              <a:rPr lang="ar-EG" sz="4000" dirty="0" smtClean="0">
                <a:cs typeface="PT Bold Heading" pitchFamily="2" charset="-78"/>
              </a:rPr>
              <a:t>.</a:t>
            </a:r>
          </a:p>
          <a:p>
            <a:pPr algn="r" rtl="1"/>
            <a:r>
              <a:rPr lang="ar-SA" sz="4000" dirty="0" smtClean="0">
                <a:solidFill>
                  <a:srgbClr val="00B050"/>
                </a:solidFill>
                <a:cs typeface="PT Bold Heading" pitchFamily="2" charset="-78"/>
              </a:rPr>
              <a:t>ولكنه </a:t>
            </a:r>
            <a:r>
              <a:rPr lang="ar-SA" sz="4000" dirty="0">
                <a:solidFill>
                  <a:srgbClr val="00B050"/>
                </a:solidFill>
                <a:cs typeface="PT Bold Heading" pitchFamily="2" charset="-78"/>
              </a:rPr>
              <a:t>بالدرجة الاولى التعامل الإنساني الراقي </a:t>
            </a:r>
            <a:r>
              <a:rPr lang="ar-EG" sz="4000" dirty="0" smtClean="0">
                <a:solidFill>
                  <a:srgbClr val="00B050"/>
                </a:solidFill>
                <a:cs typeface="PT Bold Heading" pitchFamily="2" charset="-78"/>
              </a:rPr>
              <a:t>.</a:t>
            </a:r>
            <a:endParaRPr lang="en-US" sz="4000" dirty="0">
              <a:solidFill>
                <a:srgbClr val="00B050"/>
              </a:solidFill>
              <a:cs typeface="PT Bold Heading" pitchFamily="2" charset="-78"/>
            </a:endParaRPr>
          </a:p>
        </p:txBody>
      </p:sp>
    </p:spTree>
    <p:extLst>
      <p:ext uri="{BB962C8B-B14F-4D97-AF65-F5344CB8AC3E}">
        <p14:creationId xmlns:p14="http://schemas.microsoft.com/office/powerpoint/2010/main" val="18104230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dirty="0">
                <a:cs typeface="PT Bold Heading" pitchFamily="2" charset="-78"/>
              </a:rPr>
              <a:t>ب - اعتذار المؤسسات </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763000" cy="5105400"/>
          </a:xfrm>
        </p:spPr>
        <p:style>
          <a:lnRef idx="1">
            <a:schemeClr val="accent6"/>
          </a:lnRef>
          <a:fillRef idx="2">
            <a:schemeClr val="accent6"/>
          </a:fillRef>
          <a:effectRef idx="1">
            <a:schemeClr val="accent6"/>
          </a:effectRef>
          <a:fontRef idx="minor">
            <a:schemeClr val="dk1"/>
          </a:fontRef>
        </p:style>
        <p:txBody>
          <a:bodyPr>
            <a:noAutofit/>
          </a:bodyPr>
          <a:lstStyle/>
          <a:p>
            <a:pPr marL="0" indent="0" algn="r" rtl="1">
              <a:buNone/>
            </a:pPr>
            <a:r>
              <a:rPr lang="ar-SA" sz="3400" dirty="0">
                <a:cs typeface="PT Bold Heading" pitchFamily="2" charset="-78"/>
              </a:rPr>
              <a:t>يمكن للمؤسسة أن تتسبب في إلحاق ضرر غير مقصود بإحدى جماهيرها، أو قد تصدر عنها تصريحات إعلامية خاطئة أو مسيئة لأطراف أخرى، أو أتباع إجراءات جديدة غير محسوبة تضر بمصالح قطاع ما من الجماهير</a:t>
            </a:r>
            <a:r>
              <a:rPr lang="en-US" sz="3400" dirty="0" smtClean="0">
                <a:cs typeface="PT Bold Heading" pitchFamily="2" charset="-78"/>
              </a:rPr>
              <a:t>. </a:t>
            </a:r>
            <a:r>
              <a:rPr lang="ar-SA" sz="3400" dirty="0" smtClean="0">
                <a:cs typeface="PT Bold Heading" pitchFamily="2" charset="-78"/>
              </a:rPr>
              <a:t>كل </a:t>
            </a:r>
            <a:r>
              <a:rPr lang="ar-SA" sz="3400" dirty="0">
                <a:cs typeface="PT Bold Heading" pitchFamily="2" charset="-78"/>
              </a:rPr>
              <a:t>هذه المواقف تتطلب من المؤسسة تقديم الاعتذار للجهة أو القطاع الذي وقع عليه الضرر، وهذا الاعتذار لا يعيب المؤسسة، ولا ينقص من قدرها أو مكانتها، بل هو أمر ضروري لإعادة الأمور إلى سابق عهدها ويشترط عند تقديم الاعتذار تقديم التزامها بإنهاء الضرر الذي حدث</a:t>
            </a:r>
            <a:r>
              <a:rPr lang="en-US" sz="3400" dirty="0">
                <a:cs typeface="PT Bold Heading" pitchFamily="2" charset="-78"/>
              </a:rPr>
              <a:t>.</a:t>
            </a:r>
          </a:p>
          <a:p>
            <a:pPr marL="0" indent="0" algn="r" rtl="1">
              <a:buNone/>
            </a:pPr>
            <a:endParaRPr lang="en-US" sz="3400" dirty="0">
              <a:cs typeface="PT Bold Heading" pitchFamily="2" charset="-78"/>
            </a:endParaRPr>
          </a:p>
        </p:txBody>
      </p:sp>
    </p:spTree>
    <p:extLst>
      <p:ext uri="{BB962C8B-B14F-4D97-AF65-F5344CB8AC3E}">
        <p14:creationId xmlns:p14="http://schemas.microsoft.com/office/powerpoint/2010/main" val="31575328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5400" dirty="0">
                <a:cs typeface="PT Bold Heading" pitchFamily="2" charset="-78"/>
              </a:rPr>
              <a:t>دبلوماسية الاعتذار </a:t>
            </a:r>
            <a:endParaRPr lang="en-US" sz="5400" dirty="0">
              <a:cs typeface="PT Bold Heading" pitchFamily="2" charset="-78"/>
            </a:endParaRPr>
          </a:p>
        </p:txBody>
      </p:sp>
      <p:sp>
        <p:nvSpPr>
          <p:cNvPr id="3" name="عنصر نائب للمحتوى 2"/>
          <p:cNvSpPr>
            <a:spLocks noGrp="1"/>
          </p:cNvSpPr>
          <p:nvPr>
            <p:ph idx="1"/>
          </p:nvPr>
        </p:nvSpPr>
        <p:spPr>
          <a:xfrm>
            <a:off x="76200" y="1600200"/>
            <a:ext cx="8839200" cy="51816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3400" dirty="0">
                <a:cs typeface="PT Bold Heading" pitchFamily="2" charset="-78"/>
              </a:rPr>
              <a:t>ترجع أصول دبلوماسية الاعتذار على مستوى المؤسسات إلى دبلوماسية الاعتذار على مستوى الدول التي ظهرت مؤخرا، نظراً لجرأة بعض الدول وإقبالها على تقديم الاعتذار لشعوب أخرى تسببت في إلحاق الأذى والضرر بها، مثل اعتذار اليابان لدول جنوب شرق آسيا عما ألحقته بها خلال الحرب العالمية الثانية</a:t>
            </a:r>
            <a:r>
              <a:rPr lang="en-US" sz="3400" dirty="0">
                <a:cs typeface="PT Bold Heading" pitchFamily="2" charset="-78"/>
              </a:rPr>
              <a:t>. </a:t>
            </a:r>
            <a:r>
              <a:rPr lang="ar-SA" sz="3400" dirty="0">
                <a:cs typeface="PT Bold Heading" pitchFamily="2" charset="-78"/>
              </a:rPr>
              <a:t>واعتذار الولايات المتحدة </a:t>
            </a:r>
            <a:r>
              <a:rPr lang="ar-SA" sz="3400" dirty="0" err="1">
                <a:cs typeface="PT Bold Heading" pitchFamily="2" charset="-78"/>
              </a:rPr>
              <a:t>لتوتسي</a:t>
            </a:r>
            <a:r>
              <a:rPr lang="ar-SA" sz="3400" dirty="0">
                <a:cs typeface="PT Bold Heading" pitchFamily="2" charset="-78"/>
              </a:rPr>
              <a:t> رواندا عام ١٩٩٩ بسبب المذابح التي تعرضوا لها عام ١٩٩٤ ، واعتذار الامريكيين والكنديين والاستراليين لأصحاب البلاد الأصليين من الهنود الحمر</a:t>
            </a:r>
            <a:r>
              <a:rPr lang="en-US" sz="3400" dirty="0">
                <a:cs typeface="PT Bold Heading" pitchFamily="2" charset="-78"/>
              </a:rPr>
              <a:t>.</a:t>
            </a:r>
          </a:p>
          <a:p>
            <a:pPr marL="0" indent="0" algn="r" rtl="1">
              <a:buNone/>
            </a:pPr>
            <a:endParaRPr lang="en-US" sz="3400" dirty="0">
              <a:cs typeface="PT Bold Heading" pitchFamily="2" charset="-78"/>
            </a:endParaRPr>
          </a:p>
        </p:txBody>
      </p:sp>
    </p:spTree>
    <p:extLst>
      <p:ext uri="{BB962C8B-B14F-4D97-AF65-F5344CB8AC3E}">
        <p14:creationId xmlns:p14="http://schemas.microsoft.com/office/powerpoint/2010/main" val="42918390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en-US" sz="6000" dirty="0">
                <a:cs typeface="PT Bold Heading" pitchFamily="2" charset="-78"/>
              </a:rPr>
              <a:t> </a:t>
            </a:r>
            <a:r>
              <a:rPr lang="ar-SA" sz="6000" dirty="0">
                <a:cs typeface="PT Bold Heading" pitchFamily="2" charset="-78"/>
              </a:rPr>
              <a:t>5-  اتيكيت الملابس </a:t>
            </a:r>
            <a:endParaRPr lang="en-US" sz="6000" dirty="0">
              <a:cs typeface="PT Bold Heading" pitchFamily="2" charset="-78"/>
            </a:endParaRPr>
          </a:p>
        </p:txBody>
      </p:sp>
      <p:sp>
        <p:nvSpPr>
          <p:cNvPr id="3" name="عنصر نائب للمحتوى 2"/>
          <p:cNvSpPr>
            <a:spLocks noGrp="1"/>
          </p:cNvSpPr>
          <p:nvPr>
            <p:ph idx="1"/>
          </p:nvPr>
        </p:nvSpPr>
        <p:spPr>
          <a:xfrm>
            <a:off x="76200" y="1600200"/>
            <a:ext cx="8839200" cy="5181600"/>
          </a:xfrm>
        </p:spPr>
        <p:style>
          <a:lnRef idx="1">
            <a:schemeClr val="accent6"/>
          </a:lnRef>
          <a:fillRef idx="2">
            <a:schemeClr val="accent6"/>
          </a:fillRef>
          <a:effectRef idx="1">
            <a:schemeClr val="accent6"/>
          </a:effectRef>
          <a:fontRef idx="minor">
            <a:schemeClr val="dk1"/>
          </a:fontRef>
        </p:style>
        <p:txBody>
          <a:bodyPr>
            <a:noAutofit/>
          </a:bodyPr>
          <a:lstStyle/>
          <a:p>
            <a:pPr marL="0" indent="0" algn="r" rtl="1">
              <a:buNone/>
            </a:pPr>
            <a:r>
              <a:rPr lang="ar-SA" sz="4000" dirty="0">
                <a:cs typeface="PT Bold Heading" pitchFamily="2" charset="-78"/>
              </a:rPr>
              <a:t>الملابس تعطى انطباعا عن شخصيه من يرتديها </a:t>
            </a:r>
            <a:endParaRPr lang="ar-EG" sz="4000" dirty="0" smtClean="0">
              <a:cs typeface="PT Bold Heading" pitchFamily="2" charset="-78"/>
            </a:endParaRPr>
          </a:p>
          <a:p>
            <a:pPr marL="0" indent="0" algn="r" rtl="1">
              <a:buNone/>
            </a:pPr>
            <a:r>
              <a:rPr lang="ar-SA" sz="4000" dirty="0" smtClean="0">
                <a:cs typeface="PT Bold Heading" pitchFamily="2" charset="-78"/>
              </a:rPr>
              <a:t>ملابس </a:t>
            </a:r>
            <a:r>
              <a:rPr lang="ar-SA" sz="4000" dirty="0">
                <a:cs typeface="PT Bold Heading" pitchFamily="2" charset="-78"/>
              </a:rPr>
              <a:t>الرجال تنقسم إلى 4 أقسام: </a:t>
            </a:r>
            <a:endParaRPr lang="en-US" sz="4000" dirty="0">
              <a:cs typeface="PT Bold Heading" pitchFamily="2" charset="-78"/>
            </a:endParaRPr>
          </a:p>
          <a:p>
            <a:pPr marL="0" indent="0" algn="r" rtl="1">
              <a:buNone/>
            </a:pPr>
            <a:r>
              <a:rPr lang="ar-SA" sz="4000" dirty="0" err="1">
                <a:cs typeface="PT Bold Heading" pitchFamily="2" charset="-78"/>
              </a:rPr>
              <a:t>الفورمال</a:t>
            </a:r>
            <a:r>
              <a:rPr lang="ar-SA" sz="4000" dirty="0">
                <a:cs typeface="PT Bold Heading" pitchFamily="2" charset="-78"/>
              </a:rPr>
              <a:t>، وسيمي </a:t>
            </a:r>
            <a:r>
              <a:rPr lang="ar-SA" sz="4000" dirty="0" err="1">
                <a:cs typeface="PT Bold Heading" pitchFamily="2" charset="-78"/>
              </a:rPr>
              <a:t>فورمال</a:t>
            </a:r>
            <a:r>
              <a:rPr lang="ar-SA" sz="4000" dirty="0">
                <a:cs typeface="PT Bold Heading" pitchFamily="2" charset="-78"/>
              </a:rPr>
              <a:t>، وكاجوال، وسيمي كاجوال</a:t>
            </a:r>
            <a:r>
              <a:rPr lang="en-US" sz="4000" dirty="0">
                <a:cs typeface="PT Bold Heading" pitchFamily="2" charset="-78"/>
              </a:rPr>
              <a:t>.</a:t>
            </a:r>
          </a:p>
          <a:p>
            <a:pPr marL="0" indent="0" algn="r" rtl="1">
              <a:buNone/>
            </a:pPr>
            <a:r>
              <a:rPr lang="ar-SA" sz="4000" dirty="0">
                <a:cs typeface="PT Bold Heading" pitchFamily="2" charset="-78"/>
              </a:rPr>
              <a:t>في الملابس الكلاسيك أو </a:t>
            </a:r>
            <a:r>
              <a:rPr lang="ar-SA" sz="4000" dirty="0" err="1">
                <a:cs typeface="PT Bold Heading" pitchFamily="2" charset="-78"/>
              </a:rPr>
              <a:t>الفورمال</a:t>
            </a:r>
            <a:r>
              <a:rPr lang="ar-SA" sz="4000" dirty="0">
                <a:cs typeface="PT Bold Heading" pitchFamily="2" charset="-78"/>
              </a:rPr>
              <a:t> هي مخصصة للعمل أو مقابلات العمل لا يجب أن تخرج البدلة عن 3 ألوان: الأسود، والكحلي، والرمادي الغامق.</a:t>
            </a:r>
            <a:endParaRPr lang="en-US" sz="4000" dirty="0">
              <a:cs typeface="PT Bold Heading" pitchFamily="2" charset="-78"/>
            </a:endParaRPr>
          </a:p>
          <a:p>
            <a:pPr marL="0" indent="0" algn="r">
              <a:buNone/>
            </a:pPr>
            <a:endParaRPr lang="en-US" sz="4000" dirty="0">
              <a:cs typeface="PT Bold Heading" pitchFamily="2" charset="-78"/>
            </a:endParaRPr>
          </a:p>
        </p:txBody>
      </p:sp>
    </p:spTree>
    <p:extLst>
      <p:ext uri="{BB962C8B-B14F-4D97-AF65-F5344CB8AC3E}">
        <p14:creationId xmlns:p14="http://schemas.microsoft.com/office/powerpoint/2010/main" val="10024947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763000" cy="6324600"/>
          </a:xfrm>
        </p:spPr>
        <p:style>
          <a:lnRef idx="1">
            <a:schemeClr val="accent6"/>
          </a:lnRef>
          <a:fillRef idx="2">
            <a:schemeClr val="accent6"/>
          </a:fillRef>
          <a:effectRef idx="1">
            <a:schemeClr val="accent6"/>
          </a:effectRef>
          <a:fontRef idx="minor">
            <a:schemeClr val="dk1"/>
          </a:fontRef>
        </p:style>
        <p:txBody>
          <a:bodyPr>
            <a:normAutofit/>
          </a:bodyPr>
          <a:lstStyle/>
          <a:p>
            <a:pPr algn="r" rtl="1"/>
            <a:r>
              <a:rPr lang="ar-SA" sz="4000" dirty="0">
                <a:cs typeface="PT Bold Heading" pitchFamily="2" charset="-78"/>
              </a:rPr>
              <a:t>القميص لا بد أن يكون من لون واحد، ويفضل اللون الأبيض لأنه مناسب لكل الألوان ولا يجب اختيار قميص به أكثر من لون.</a:t>
            </a:r>
            <a:endParaRPr lang="en-US" sz="4000" dirty="0">
              <a:cs typeface="PT Bold Heading" pitchFamily="2" charset="-78"/>
            </a:endParaRPr>
          </a:p>
          <a:p>
            <a:pPr algn="r" rtl="1"/>
            <a:r>
              <a:rPr lang="ar-SA" sz="4000" dirty="0">
                <a:cs typeface="PT Bold Heading" pitchFamily="2" charset="-78"/>
              </a:rPr>
              <a:t>ويفضل ان يكون في الملابس الكلاسيك أن يكون الحذاء من دون رباط  وأن يكون الجوارب نفس لون البنطلون وأن يكون طويلا.</a:t>
            </a:r>
            <a:endParaRPr lang="en-US" sz="4000" dirty="0">
              <a:cs typeface="PT Bold Heading" pitchFamily="2" charset="-78"/>
            </a:endParaRPr>
          </a:p>
          <a:p>
            <a:pPr algn="r" rtl="1"/>
            <a:r>
              <a:rPr lang="ar-SA" sz="4000" dirty="0">
                <a:cs typeface="PT Bold Heading" pitchFamily="2" charset="-78"/>
              </a:rPr>
              <a:t>ربطة العنق يجب أن تكون “سادة” من دون أي ألوان تؤذي العين، ولا يجب أن تحتوي على تفاصيل كثيرة.</a:t>
            </a:r>
            <a:endParaRPr lang="en-US" sz="4000" dirty="0">
              <a:cs typeface="PT Bold Heading" pitchFamily="2" charset="-78"/>
            </a:endParaRPr>
          </a:p>
          <a:p>
            <a:pPr algn="r"/>
            <a:endParaRPr lang="en-US" sz="4000" dirty="0">
              <a:cs typeface="PT Bold Heading" pitchFamily="2" charset="-78"/>
            </a:endParaRPr>
          </a:p>
        </p:txBody>
      </p:sp>
    </p:spTree>
    <p:extLst>
      <p:ext uri="{BB962C8B-B14F-4D97-AF65-F5344CB8AC3E}">
        <p14:creationId xmlns:p14="http://schemas.microsoft.com/office/powerpoint/2010/main" val="17954600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rtl="1"/>
            <a:r>
              <a:rPr lang="ar-EG" sz="4800" dirty="0" smtClean="0">
                <a:cs typeface="PT Bold Heading" pitchFamily="2" charset="-78"/>
              </a:rPr>
              <a:t/>
            </a:r>
            <a:br>
              <a:rPr lang="ar-EG" sz="4800" dirty="0" smtClean="0">
                <a:cs typeface="PT Bold Heading" pitchFamily="2" charset="-78"/>
              </a:rPr>
            </a:br>
            <a:r>
              <a:rPr lang="ar-SA" sz="4800" dirty="0" err="1" smtClean="0">
                <a:cs typeface="PT Bold Heading" pitchFamily="2" charset="-78"/>
              </a:rPr>
              <a:t>السيمي</a:t>
            </a:r>
            <a:r>
              <a:rPr lang="ar-SA" sz="4800" dirty="0" smtClean="0">
                <a:cs typeface="PT Bold Heading" pitchFamily="2" charset="-78"/>
              </a:rPr>
              <a:t> </a:t>
            </a:r>
            <a:r>
              <a:rPr lang="ar-SA" sz="4800" dirty="0" err="1">
                <a:cs typeface="PT Bold Heading" pitchFamily="2" charset="-78"/>
              </a:rPr>
              <a:t>فورمال</a:t>
            </a:r>
            <a:r>
              <a:rPr lang="en-US" sz="4800" dirty="0">
                <a:cs typeface="PT Bold Heading" pitchFamily="2" charset="-78"/>
              </a:rPr>
              <a:t/>
            </a:r>
            <a:br>
              <a:rPr lang="en-US" sz="4800" dirty="0">
                <a:cs typeface="PT Bold Heading" pitchFamily="2" charset="-78"/>
              </a:rPr>
            </a:br>
            <a:endParaRPr lang="en-US" sz="4800" dirty="0">
              <a:cs typeface="PT Bold Heading" pitchFamily="2" charset="-78"/>
            </a:endParaRPr>
          </a:p>
        </p:txBody>
      </p:sp>
      <p:sp>
        <p:nvSpPr>
          <p:cNvPr id="3" name="عنصر نائب للمحتوى 2"/>
          <p:cNvSpPr>
            <a:spLocks noGrp="1"/>
          </p:cNvSpPr>
          <p:nvPr>
            <p:ph idx="1"/>
          </p:nvPr>
        </p:nvSpPr>
        <p:spPr>
          <a:xfrm>
            <a:off x="152400" y="1600200"/>
            <a:ext cx="8839200" cy="5029200"/>
          </a:xfrm>
        </p:spPr>
        <p:style>
          <a:lnRef idx="1">
            <a:schemeClr val="accent6"/>
          </a:lnRef>
          <a:fillRef idx="2">
            <a:schemeClr val="accent6"/>
          </a:fillRef>
          <a:effectRef idx="1">
            <a:schemeClr val="accent6"/>
          </a:effectRef>
          <a:fontRef idx="minor">
            <a:schemeClr val="dk1"/>
          </a:fontRef>
        </p:style>
        <p:txBody>
          <a:bodyPr>
            <a:noAutofit/>
          </a:bodyPr>
          <a:lstStyle/>
          <a:p>
            <a:pPr algn="r" rtl="1"/>
            <a:r>
              <a:rPr lang="ar-SA" sz="4000" dirty="0">
                <a:cs typeface="PT Bold Heading" pitchFamily="2" charset="-78"/>
              </a:rPr>
              <a:t>ولفتت إلى أن الفرق بين </a:t>
            </a:r>
            <a:r>
              <a:rPr lang="ar-SA" sz="4000" dirty="0" err="1">
                <a:cs typeface="PT Bold Heading" pitchFamily="2" charset="-78"/>
              </a:rPr>
              <a:t>الفورمال</a:t>
            </a:r>
            <a:r>
              <a:rPr lang="ar-SA" sz="4000" dirty="0">
                <a:cs typeface="PT Bold Heading" pitchFamily="2" charset="-78"/>
              </a:rPr>
              <a:t> </a:t>
            </a:r>
            <a:r>
              <a:rPr lang="ar-SA" sz="4000" dirty="0" err="1">
                <a:cs typeface="PT Bold Heading" pitchFamily="2" charset="-78"/>
              </a:rPr>
              <a:t>والسيمي</a:t>
            </a:r>
            <a:r>
              <a:rPr lang="ar-SA" sz="4000" dirty="0">
                <a:cs typeface="PT Bold Heading" pitchFamily="2" charset="-78"/>
              </a:rPr>
              <a:t> </a:t>
            </a:r>
            <a:r>
              <a:rPr lang="ar-SA" sz="4000" dirty="0" err="1">
                <a:cs typeface="PT Bold Heading" pitchFamily="2" charset="-78"/>
              </a:rPr>
              <a:t>فورمال</a:t>
            </a:r>
            <a:r>
              <a:rPr lang="ar-SA" sz="4000" dirty="0">
                <a:cs typeface="PT Bold Heading" pitchFamily="2" charset="-78"/>
              </a:rPr>
              <a:t> يكون في عدم ارتداء ربطة عنق وألوان أخرى غير الأسود أو الكحلي أو الرمادي، من الممكن اللون البني.</a:t>
            </a:r>
            <a:endParaRPr lang="en-US" sz="4000" dirty="0">
              <a:cs typeface="PT Bold Heading" pitchFamily="2" charset="-78"/>
            </a:endParaRPr>
          </a:p>
          <a:p>
            <a:pPr algn="r" rtl="1"/>
            <a:r>
              <a:rPr lang="ar-SA" sz="4000" dirty="0">
                <a:cs typeface="PT Bold Heading" pitchFamily="2" charset="-78"/>
              </a:rPr>
              <a:t>ومن الممكن في </a:t>
            </a:r>
            <a:r>
              <a:rPr lang="ar-SA" sz="4000" dirty="0" err="1" smtClean="0">
                <a:cs typeface="PT Bold Heading" pitchFamily="2" charset="-78"/>
              </a:rPr>
              <a:t>السيمي</a:t>
            </a:r>
            <a:r>
              <a:rPr lang="ar-SA" sz="4000" dirty="0" smtClean="0">
                <a:cs typeface="PT Bold Heading" pitchFamily="2" charset="-78"/>
              </a:rPr>
              <a:t> </a:t>
            </a:r>
            <a:r>
              <a:rPr lang="ar-SA" sz="4000" dirty="0" err="1" smtClean="0">
                <a:cs typeface="PT Bold Heading" pitchFamily="2" charset="-78"/>
              </a:rPr>
              <a:t>فورمال</a:t>
            </a:r>
            <a:r>
              <a:rPr lang="ar-SA" sz="4000" dirty="0" smtClean="0">
                <a:cs typeface="PT Bold Heading" pitchFamily="2" charset="-78"/>
              </a:rPr>
              <a:t> </a:t>
            </a:r>
            <a:r>
              <a:rPr lang="ar-SA" sz="4000" dirty="0">
                <a:cs typeface="PT Bold Heading" pitchFamily="2" charset="-78"/>
              </a:rPr>
              <a:t>ارتداء حذاء برباط على عكس </a:t>
            </a:r>
            <a:r>
              <a:rPr lang="ar-SA" sz="4000" dirty="0" err="1">
                <a:cs typeface="PT Bold Heading" pitchFamily="2" charset="-78"/>
              </a:rPr>
              <a:t>الفورمال</a:t>
            </a:r>
            <a:r>
              <a:rPr lang="ar-SA" sz="4000" dirty="0">
                <a:cs typeface="PT Bold Heading" pitchFamily="2" charset="-78"/>
              </a:rPr>
              <a:t> الذي يفضل حذاء دون رباط.</a:t>
            </a:r>
            <a:endParaRPr lang="en-US" sz="4000" dirty="0">
              <a:cs typeface="PT Bold Heading" pitchFamily="2" charset="-78"/>
            </a:endParaRPr>
          </a:p>
          <a:p>
            <a:pPr algn="r"/>
            <a:endParaRPr lang="en-US" sz="4000" dirty="0">
              <a:cs typeface="PT Bold Heading" pitchFamily="2" charset="-78"/>
            </a:endParaRPr>
          </a:p>
        </p:txBody>
      </p:sp>
    </p:spTree>
    <p:extLst>
      <p:ext uri="{BB962C8B-B14F-4D97-AF65-F5344CB8AC3E}">
        <p14:creationId xmlns:p14="http://schemas.microsoft.com/office/powerpoint/2010/main" val="16893741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4800" dirty="0">
                <a:cs typeface="PT Bold Heading" pitchFamily="2" charset="-78"/>
              </a:rPr>
              <a:t>الملابس الكاجوال للرجال</a:t>
            </a:r>
            <a:endParaRPr lang="en-US" sz="4800" dirty="0">
              <a:cs typeface="PT Bold Heading" pitchFamily="2" charset="-78"/>
            </a:endParaRPr>
          </a:p>
        </p:txBody>
      </p:sp>
      <p:sp>
        <p:nvSpPr>
          <p:cNvPr id="3" name="عنصر نائب للمحتوى 2"/>
          <p:cNvSpPr>
            <a:spLocks noGrp="1"/>
          </p:cNvSpPr>
          <p:nvPr>
            <p:ph idx="1"/>
          </p:nvPr>
        </p:nvSpPr>
        <p:spPr>
          <a:xfrm>
            <a:off x="304800" y="1600200"/>
            <a:ext cx="8610600" cy="5029200"/>
          </a:xfrm>
        </p:spPr>
        <p:style>
          <a:lnRef idx="1">
            <a:schemeClr val="accent4"/>
          </a:lnRef>
          <a:fillRef idx="2">
            <a:schemeClr val="accent4"/>
          </a:fillRef>
          <a:effectRef idx="1">
            <a:schemeClr val="accent4"/>
          </a:effectRef>
          <a:fontRef idx="minor">
            <a:schemeClr val="dk1"/>
          </a:fontRef>
        </p:style>
        <p:txBody>
          <a:bodyPr>
            <a:normAutofit/>
          </a:bodyPr>
          <a:lstStyle/>
          <a:p>
            <a:pPr algn="r" rtl="1"/>
            <a:r>
              <a:rPr lang="ar-SA" dirty="0">
                <a:cs typeface="PT Bold Heading" pitchFamily="2" charset="-78"/>
              </a:rPr>
              <a:t>من الممكن ارتداء </a:t>
            </a:r>
            <a:r>
              <a:rPr lang="ar-SA" dirty="0" err="1">
                <a:cs typeface="PT Bold Heading" pitchFamily="2" charset="-78"/>
              </a:rPr>
              <a:t>تيشيرت</a:t>
            </a:r>
            <a:r>
              <a:rPr lang="ar-SA" dirty="0">
                <a:cs typeface="PT Bold Heading" pitchFamily="2" charset="-78"/>
              </a:rPr>
              <a:t> أو </a:t>
            </a:r>
            <a:r>
              <a:rPr lang="ar-SA" dirty="0" err="1">
                <a:cs typeface="PT Bold Heading" pitchFamily="2" charset="-78"/>
              </a:rPr>
              <a:t>تيشيرت</a:t>
            </a:r>
            <a:r>
              <a:rPr lang="ar-SA" dirty="0">
                <a:cs typeface="PT Bold Heading" pitchFamily="2" charset="-78"/>
              </a:rPr>
              <a:t> بولو مع بنطلون جينز، مع حذاء رياضي.</a:t>
            </a:r>
            <a:endParaRPr lang="en-US" dirty="0">
              <a:cs typeface="PT Bold Heading" pitchFamily="2" charset="-78"/>
            </a:endParaRPr>
          </a:p>
          <a:p>
            <a:pPr marL="0" indent="0" algn="r" rtl="1">
              <a:buNone/>
            </a:pPr>
            <a:r>
              <a:rPr lang="ar-SA" dirty="0">
                <a:solidFill>
                  <a:srgbClr val="C00000"/>
                </a:solidFill>
                <a:cs typeface="PT Bold Heading" pitchFamily="2" charset="-78"/>
              </a:rPr>
              <a:t>سيمي </a:t>
            </a:r>
            <a:r>
              <a:rPr lang="ar-SA" dirty="0" smtClean="0">
                <a:solidFill>
                  <a:srgbClr val="C00000"/>
                </a:solidFill>
                <a:cs typeface="PT Bold Heading" pitchFamily="2" charset="-78"/>
              </a:rPr>
              <a:t>كاجوال</a:t>
            </a:r>
            <a:r>
              <a:rPr lang="ar-EG" dirty="0" smtClean="0">
                <a:solidFill>
                  <a:srgbClr val="C00000"/>
                </a:solidFill>
                <a:cs typeface="PT Bold Heading" pitchFamily="2" charset="-78"/>
              </a:rPr>
              <a:t> : </a:t>
            </a:r>
            <a:endParaRPr lang="en-US" dirty="0">
              <a:solidFill>
                <a:srgbClr val="C00000"/>
              </a:solidFill>
              <a:cs typeface="PT Bold Heading" pitchFamily="2" charset="-78"/>
            </a:endParaRPr>
          </a:p>
          <a:p>
            <a:pPr algn="r" rtl="1"/>
            <a:r>
              <a:rPr lang="ar-SA" dirty="0">
                <a:cs typeface="PT Bold Heading" pitchFamily="2" charset="-78"/>
              </a:rPr>
              <a:t>في هذه الحالة يمكن ارتداء قميص على بنطلون جينز، وحذاء جلد كاجوال على بنطلون جينز.</a:t>
            </a:r>
            <a:endParaRPr lang="en-US" dirty="0">
              <a:cs typeface="PT Bold Heading" pitchFamily="2" charset="-78"/>
            </a:endParaRPr>
          </a:p>
          <a:p>
            <a:pPr algn="r" rtl="1"/>
            <a:r>
              <a:rPr lang="ar-SA" dirty="0">
                <a:cs typeface="PT Bold Heading" pitchFamily="2" charset="-78"/>
              </a:rPr>
              <a:t>وضرورة النظافة الشخصية، من خلال الاستحمام يوميًا مع استعمال مزيلات العرق أو </a:t>
            </a:r>
            <a:r>
              <a:rPr lang="ar-SA" dirty="0" smtClean="0">
                <a:cs typeface="PT Bold Heading" pitchFamily="2" charset="-78"/>
              </a:rPr>
              <a:t>الشبة</a:t>
            </a:r>
            <a:r>
              <a:rPr lang="ar-EG" dirty="0" smtClean="0">
                <a:cs typeface="PT Bold Heading" pitchFamily="2" charset="-78"/>
              </a:rPr>
              <a:t> </a:t>
            </a:r>
            <a:r>
              <a:rPr lang="ar-SA" dirty="0" smtClean="0">
                <a:cs typeface="PT Bold Heading" pitchFamily="2" charset="-78"/>
              </a:rPr>
              <a:t>وغسل </a:t>
            </a:r>
            <a:r>
              <a:rPr lang="ar-SA" dirty="0">
                <a:cs typeface="PT Bold Heading" pitchFamily="2" charset="-78"/>
              </a:rPr>
              <a:t>الأسنان وتقليم الأظافر، وترك مسافة مناسبة بين الشخص وبين الشخص الآخر عند التحدث سويًا.</a:t>
            </a:r>
            <a:endParaRPr lang="en-US" dirty="0">
              <a:cs typeface="PT Bold Heading" pitchFamily="2" charset="-78"/>
            </a:endParaRPr>
          </a:p>
          <a:p>
            <a:pPr algn="r" rtl="1"/>
            <a:endParaRPr lang="en-US" dirty="0">
              <a:cs typeface="PT Bold Heading" pitchFamily="2" charset="-78"/>
            </a:endParaRPr>
          </a:p>
        </p:txBody>
      </p:sp>
    </p:spTree>
    <p:extLst>
      <p:ext uri="{BB962C8B-B14F-4D97-AF65-F5344CB8AC3E}">
        <p14:creationId xmlns:p14="http://schemas.microsoft.com/office/powerpoint/2010/main" val="175097262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rtl="1"/>
            <a:r>
              <a:rPr lang="ar-SA" dirty="0">
                <a:cs typeface="PT Bold Heading" pitchFamily="2" charset="-78"/>
              </a:rPr>
              <a:t>قواعد اتيكيت الملابس </a:t>
            </a:r>
            <a:r>
              <a:rPr lang="ar-SA" dirty="0" smtClean="0">
                <a:cs typeface="PT Bold Heading" pitchFamily="2" charset="-78"/>
              </a:rPr>
              <a:t>بالنسبة للمرأة </a:t>
            </a:r>
            <a:endParaRPr lang="en-US" dirty="0">
              <a:cs typeface="PT Bold Heading" pitchFamily="2" charset="-78"/>
            </a:endParaRPr>
          </a:p>
        </p:txBody>
      </p:sp>
      <p:sp>
        <p:nvSpPr>
          <p:cNvPr id="3" name="عنصر نائب للمحتوى 2"/>
          <p:cNvSpPr>
            <a:spLocks noGrp="1"/>
          </p:cNvSpPr>
          <p:nvPr>
            <p:ph idx="1"/>
          </p:nvPr>
        </p:nvSpPr>
        <p:spPr>
          <a:xfrm>
            <a:off x="228600" y="1600200"/>
            <a:ext cx="8763000" cy="50292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a:buNone/>
            </a:pPr>
            <a:r>
              <a:rPr lang="ar-SA" dirty="0">
                <a:cs typeface="PT Bold Heading" pitchFamily="2" charset="-78"/>
              </a:rPr>
              <a:t>سواء </a:t>
            </a:r>
            <a:r>
              <a:rPr lang="ar-SA" dirty="0" smtClean="0">
                <a:cs typeface="PT Bold Heading" pitchFamily="2" charset="-78"/>
              </a:rPr>
              <a:t>المرأة العاملة </a:t>
            </a:r>
            <a:r>
              <a:rPr lang="ar-SA" dirty="0">
                <a:cs typeface="PT Bold Heading" pitchFamily="2" charset="-78"/>
              </a:rPr>
              <a:t>او </a:t>
            </a:r>
            <a:r>
              <a:rPr lang="ar-SA" dirty="0" err="1">
                <a:cs typeface="PT Bold Heading" pitchFamily="2" charset="-78"/>
              </a:rPr>
              <a:t>فى</a:t>
            </a:r>
            <a:r>
              <a:rPr lang="ar-SA" dirty="0">
                <a:cs typeface="PT Bold Heading" pitchFamily="2" charset="-78"/>
              </a:rPr>
              <a:t> </a:t>
            </a:r>
            <a:r>
              <a:rPr lang="ar-SA" dirty="0" smtClean="0">
                <a:cs typeface="PT Bold Heading" pitchFamily="2" charset="-78"/>
              </a:rPr>
              <a:t>الجامعة </a:t>
            </a:r>
            <a:r>
              <a:rPr lang="ar-SA" dirty="0">
                <a:cs typeface="PT Bold Heading" pitchFamily="2" charset="-78"/>
              </a:rPr>
              <a:t>او </a:t>
            </a:r>
            <a:r>
              <a:rPr lang="ar-SA" dirty="0" err="1">
                <a:cs typeface="PT Bold Heading" pitchFamily="2" charset="-78"/>
              </a:rPr>
              <a:t>فى</a:t>
            </a:r>
            <a:r>
              <a:rPr lang="ar-SA" dirty="0">
                <a:cs typeface="PT Bold Heading" pitchFamily="2" charset="-78"/>
              </a:rPr>
              <a:t> العلاقات </a:t>
            </a:r>
            <a:r>
              <a:rPr lang="ar-SA" dirty="0" smtClean="0">
                <a:cs typeface="PT Bold Heading" pitchFamily="2" charset="-78"/>
              </a:rPr>
              <a:t>العامة</a:t>
            </a:r>
            <a:r>
              <a:rPr lang="ar-SA" dirty="0">
                <a:cs typeface="PT Bold Heading" pitchFamily="2" charset="-78"/>
              </a:rPr>
              <a:t> </a:t>
            </a:r>
            <a:endParaRPr lang="en-US" dirty="0">
              <a:cs typeface="PT Bold Heading" pitchFamily="2" charset="-78"/>
            </a:endParaRPr>
          </a:p>
          <a:p>
            <a:pPr marL="0" indent="0" algn="r" rtl="1">
              <a:buNone/>
            </a:pPr>
            <a:r>
              <a:rPr lang="ar-SA" dirty="0">
                <a:cs typeface="PT Bold Heading" pitchFamily="2" charset="-78"/>
              </a:rPr>
              <a:t>1. يجب ان تكون الملابس مكونه من ثلاث قطع :  بنطلون او جيب + قميص او كنزة + جاكيت او شال .</a:t>
            </a:r>
            <a:endParaRPr lang="en-US" dirty="0">
              <a:cs typeface="PT Bold Heading" pitchFamily="2" charset="-78"/>
            </a:endParaRPr>
          </a:p>
          <a:p>
            <a:pPr marL="0" indent="0" algn="r" rtl="1">
              <a:buNone/>
            </a:pPr>
            <a:r>
              <a:rPr lang="ar-SA" dirty="0">
                <a:cs typeface="PT Bold Heading" pitchFamily="2" charset="-78"/>
              </a:rPr>
              <a:t>2. يمنع نزع القطعة الثالثة والتي هي الشال او الجاكيت اثناء العمل نهائيا بمعنى لا </a:t>
            </a:r>
            <a:r>
              <a:rPr lang="ar-SA" dirty="0" err="1">
                <a:cs typeface="PT Bold Heading" pitchFamily="2" charset="-78"/>
              </a:rPr>
              <a:t>تخلعى</a:t>
            </a:r>
            <a:r>
              <a:rPr lang="ar-SA" dirty="0">
                <a:cs typeface="PT Bold Heading" pitchFamily="2" charset="-78"/>
              </a:rPr>
              <a:t> الجاكيت في الصيف ابدا ولكن من الممكن الاعتماد على اقمشة صيفية .</a:t>
            </a:r>
            <a:endParaRPr lang="en-US" dirty="0">
              <a:cs typeface="PT Bold Heading" pitchFamily="2" charset="-78"/>
            </a:endParaRPr>
          </a:p>
          <a:p>
            <a:pPr marL="0" indent="0" algn="r" rtl="1">
              <a:buNone/>
            </a:pPr>
            <a:r>
              <a:rPr lang="ar-SA" dirty="0">
                <a:cs typeface="PT Bold Heading" pitchFamily="2" charset="-78"/>
              </a:rPr>
              <a:t>3. الجاكيت يجب ان يكون طوله مناسبا يمنع ارتداء الجاكيت القصير . ولا يجب ان يكون ضيقا </a:t>
            </a:r>
            <a:endParaRPr lang="en-US" dirty="0">
              <a:cs typeface="PT Bold Heading" pitchFamily="2" charset="-78"/>
            </a:endParaRPr>
          </a:p>
          <a:p>
            <a:pPr marL="0" indent="0" algn="r" rtl="1">
              <a:buNone/>
            </a:pPr>
            <a:r>
              <a:rPr lang="ar-SA" dirty="0">
                <a:cs typeface="PT Bold Heading" pitchFamily="2" charset="-78"/>
              </a:rPr>
              <a:t>4. لا يزيد طول الشعر عن الرقبة  الشعر الطويل ممنوع  </a:t>
            </a:r>
            <a:endParaRPr lang="en-US" dirty="0">
              <a:cs typeface="PT Bold Heading" pitchFamily="2" charset="-78"/>
            </a:endParaRP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29263160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3246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dirty="0">
                <a:cs typeface="PT Bold Heading" pitchFamily="2" charset="-78"/>
              </a:rPr>
              <a:t>5. الماكياج يجب ان يكون عادي وبسيط وغير متكلف والالوان متناسبة مع الفصل ولون الملابس والشعر.</a:t>
            </a:r>
            <a:endParaRPr lang="en-US" dirty="0">
              <a:cs typeface="PT Bold Heading" pitchFamily="2" charset="-78"/>
            </a:endParaRPr>
          </a:p>
          <a:p>
            <a:pPr marL="0" indent="0" algn="r" rtl="1">
              <a:buNone/>
            </a:pPr>
            <a:r>
              <a:rPr lang="ar-SA" dirty="0">
                <a:cs typeface="PT Bold Heading" pitchFamily="2" charset="-78"/>
              </a:rPr>
              <a:t>6. يمنع وضع الاقراط المتدلية في الاذنين بل الاقراط العادية </a:t>
            </a:r>
            <a:endParaRPr lang="en-US" dirty="0">
              <a:cs typeface="PT Bold Heading" pitchFamily="2" charset="-78"/>
            </a:endParaRPr>
          </a:p>
          <a:p>
            <a:pPr marL="0" indent="0" algn="r" rtl="1">
              <a:buNone/>
            </a:pPr>
            <a:r>
              <a:rPr lang="ar-SA" dirty="0">
                <a:cs typeface="PT Bold Heading" pitchFamily="2" charset="-78"/>
              </a:rPr>
              <a:t>7. الحذاء يجب ان لا يصدر صوتا اثناء المشي نهائيا </a:t>
            </a:r>
            <a:endParaRPr lang="en-US" dirty="0">
              <a:cs typeface="PT Bold Heading" pitchFamily="2" charset="-78"/>
            </a:endParaRPr>
          </a:p>
          <a:p>
            <a:pPr marL="0" indent="0" algn="r" rtl="1">
              <a:buNone/>
            </a:pPr>
            <a:r>
              <a:rPr lang="ar-SA" dirty="0">
                <a:cs typeface="PT Bold Heading" pitchFamily="2" charset="-78"/>
              </a:rPr>
              <a:t>8. يمنع وضع حلى ذهب او اكسسوار باليد اليمنى نهائيا باستثناء خاتم </a:t>
            </a:r>
            <a:r>
              <a:rPr lang="ar-SA" dirty="0" err="1">
                <a:cs typeface="PT Bold Heading" pitchFamily="2" charset="-78"/>
              </a:rPr>
              <a:t>الخطبه</a:t>
            </a:r>
            <a:r>
              <a:rPr lang="ar-SA" dirty="0">
                <a:cs typeface="PT Bold Heading" pitchFamily="2" charset="-78"/>
              </a:rPr>
              <a:t> </a:t>
            </a:r>
            <a:endParaRPr lang="en-US" dirty="0">
              <a:cs typeface="PT Bold Heading" pitchFamily="2" charset="-78"/>
            </a:endParaRPr>
          </a:p>
          <a:p>
            <a:pPr marL="0" indent="0" algn="r" rtl="1">
              <a:buNone/>
            </a:pPr>
            <a:r>
              <a:rPr lang="ar-SA" dirty="0">
                <a:cs typeface="PT Bold Heading" pitchFamily="2" charset="-78"/>
              </a:rPr>
              <a:t>9. يمنع وضع اي علامة بشكل ظاهر تدل على الدين او المعتقد .</a:t>
            </a:r>
            <a:endParaRPr lang="en-US" dirty="0">
              <a:cs typeface="PT Bold Heading" pitchFamily="2" charset="-78"/>
            </a:endParaRPr>
          </a:p>
          <a:p>
            <a:pPr marL="0" indent="0" algn="r" rtl="1">
              <a:buNone/>
            </a:pPr>
            <a:r>
              <a:rPr lang="ar-SA" dirty="0">
                <a:cs typeface="PT Bold Heading" pitchFamily="2" charset="-78"/>
              </a:rPr>
              <a:t>10 يجب ان يكون حذاء العمل مغلقا من الامام ولا تظهر الاصابع منه ابدا .</a:t>
            </a:r>
            <a:endParaRPr lang="en-US" dirty="0">
              <a:cs typeface="PT Bold Heading" pitchFamily="2" charset="-78"/>
            </a:endParaRP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4896181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6000" dirty="0">
                <a:cs typeface="PT Bold Heading" pitchFamily="2" charset="-78"/>
              </a:rPr>
              <a:t>6 - اتيكيت التعارف </a:t>
            </a:r>
            <a:endParaRPr lang="en-US" sz="6000" dirty="0">
              <a:cs typeface="PT Bold Heading" pitchFamily="2" charset="-78"/>
            </a:endParaRPr>
          </a:p>
        </p:txBody>
      </p:sp>
      <p:sp>
        <p:nvSpPr>
          <p:cNvPr id="3" name="عنصر نائب للمحتوى 2"/>
          <p:cNvSpPr>
            <a:spLocks noGrp="1"/>
          </p:cNvSpPr>
          <p:nvPr>
            <p:ph idx="1"/>
          </p:nvPr>
        </p:nvSpPr>
        <p:spPr>
          <a:xfrm>
            <a:off x="152400" y="1600200"/>
            <a:ext cx="8839200" cy="50292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dirty="0"/>
              <a:t>خلال الحفلات الرسمية أو المناسبات ذات الطابع المحلي أو الدولي، تتطلب طبيعة عمل رجل العلاقات العامة أو المراسم أو من يعمل في السلك الدبلوماسي إلى التعرف على الآخرين، أو قد يكون الوسيط في تعريف شخصيتين ببعضهما البعض.</a:t>
            </a:r>
            <a:endParaRPr lang="en-US" dirty="0"/>
          </a:p>
          <a:p>
            <a:pPr marL="0" indent="0" algn="r" rtl="1">
              <a:buNone/>
            </a:pPr>
            <a:r>
              <a:rPr lang="ar-EG" b="1" dirty="0"/>
              <a:t>أنواع التعارف :</a:t>
            </a:r>
            <a:endParaRPr lang="en-US" dirty="0"/>
          </a:p>
          <a:p>
            <a:pPr marL="0" indent="0" algn="r" rtl="1">
              <a:buNone/>
            </a:pPr>
            <a:r>
              <a:rPr lang="ar-EG" b="1" dirty="0"/>
              <a:t>أ – التعارف المقصود :</a:t>
            </a:r>
            <a:endParaRPr lang="en-US" dirty="0"/>
          </a:p>
          <a:p>
            <a:pPr marL="0" indent="0" algn="r" rtl="1">
              <a:buNone/>
            </a:pPr>
            <a:r>
              <a:rPr lang="ar-EG" dirty="0"/>
              <a:t>يتم بالأسلوب المباشر أو من خلال طرف ثالث أو يتم بعد الاستعلام عن رغبة كل من الطرفين في إتمام التعارف أو بدون استعلام وفقاً للظروف .</a:t>
            </a:r>
            <a:endParaRPr lang="en-US" dirty="0"/>
          </a:p>
          <a:p>
            <a:pPr marL="0" indent="0" algn="r" rtl="1">
              <a:buNone/>
            </a:pPr>
            <a:endParaRPr lang="en-US" dirty="0"/>
          </a:p>
        </p:txBody>
      </p:sp>
    </p:spTree>
    <p:extLst>
      <p:ext uri="{BB962C8B-B14F-4D97-AF65-F5344CB8AC3E}">
        <p14:creationId xmlns:p14="http://schemas.microsoft.com/office/powerpoint/2010/main" val="152257325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763000" cy="64008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EG" sz="4400" dirty="0"/>
              <a:t>مثال ذلك : التعارف ببطاقات الزيارة وهو تعارف مقصود يتم بالأسلوب المباشر بين الدبلوماسيين وأعضاء السلك القنصلي .</a:t>
            </a:r>
            <a:endParaRPr lang="en-US" sz="4400" dirty="0"/>
          </a:p>
          <a:p>
            <a:pPr marL="0" indent="0" algn="r" rtl="1">
              <a:buNone/>
            </a:pPr>
            <a:r>
              <a:rPr lang="ar-EG" sz="4400" b="1" dirty="0"/>
              <a:t>ب – التعارف العارض :</a:t>
            </a:r>
            <a:endParaRPr lang="en-US" sz="4400" dirty="0"/>
          </a:p>
          <a:p>
            <a:pPr marL="0" indent="0" algn="r" rtl="1">
              <a:buNone/>
            </a:pPr>
            <a:r>
              <a:rPr lang="ar-EG" sz="4400" dirty="0"/>
              <a:t>تتيح المناسبات العارضة مثل الالتقاء في مصعد العمارة او في مدخلها أو التوقف لمساعدة صاحب سيارة تعطلت في الطريق فرصاً لتبادل الحديث وقد يؤدي هذا للتعارف .</a:t>
            </a:r>
            <a:endParaRPr lang="en-US" sz="4400" dirty="0"/>
          </a:p>
          <a:p>
            <a:pPr marL="0" indent="0" algn="r" rtl="1">
              <a:buNone/>
            </a:pPr>
            <a:r>
              <a:rPr lang="ar-EG" sz="4400" b="1" dirty="0"/>
              <a:t>ج – التعارف في الحفلات :</a:t>
            </a:r>
            <a:endParaRPr lang="en-US" sz="4400" dirty="0"/>
          </a:p>
          <a:p>
            <a:pPr marL="0" indent="0" algn="r" rtl="1">
              <a:buNone/>
            </a:pPr>
            <a:endParaRPr lang="en-US" sz="4400" dirty="0"/>
          </a:p>
        </p:txBody>
      </p:sp>
    </p:spTree>
    <p:extLst>
      <p:ext uri="{BB962C8B-B14F-4D97-AF65-F5344CB8AC3E}">
        <p14:creationId xmlns:p14="http://schemas.microsoft.com/office/powerpoint/2010/main" val="7265861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Autofit/>
          </a:bodyPr>
          <a:lstStyle/>
          <a:p>
            <a:pPr rtl="1"/>
            <a:r>
              <a:rPr lang="ar-EG" sz="3600" b="1" dirty="0" smtClean="0">
                <a:cs typeface="PT Bold Heading" pitchFamily="2" charset="-78"/>
              </a:rPr>
              <a:t/>
            </a:r>
            <a:br>
              <a:rPr lang="ar-EG" sz="3600" b="1" dirty="0" smtClean="0">
                <a:cs typeface="PT Bold Heading" pitchFamily="2" charset="-78"/>
              </a:rPr>
            </a:br>
            <a:r>
              <a:rPr lang="en-US" sz="3600" b="1" dirty="0" err="1" smtClean="0">
                <a:cs typeface="PT Bold Heading" pitchFamily="2" charset="-78"/>
              </a:rPr>
              <a:t>هل</a:t>
            </a:r>
            <a:r>
              <a:rPr lang="en-US" sz="3600" b="1" dirty="0" smtClean="0">
                <a:cs typeface="PT Bold Heading" pitchFamily="2" charset="-78"/>
              </a:rPr>
              <a:t> </a:t>
            </a:r>
            <a:r>
              <a:rPr lang="en-US" sz="3600" b="1" dirty="0" err="1">
                <a:cs typeface="PT Bold Heading" pitchFamily="2" charset="-78"/>
              </a:rPr>
              <a:t>الاتيكيت</a:t>
            </a:r>
            <a:r>
              <a:rPr lang="en-US" sz="3600" b="1" dirty="0">
                <a:cs typeface="PT Bold Heading" pitchFamily="2" charset="-78"/>
              </a:rPr>
              <a:t> </a:t>
            </a:r>
            <a:r>
              <a:rPr lang="en-US" sz="3600" b="1" dirty="0" err="1">
                <a:cs typeface="PT Bold Heading" pitchFamily="2" charset="-78"/>
              </a:rPr>
              <a:t>موهبة</a:t>
            </a:r>
            <a:r>
              <a:rPr lang="en-US" sz="3600" b="1" dirty="0">
                <a:cs typeface="PT Bold Heading" pitchFamily="2" charset="-78"/>
              </a:rPr>
              <a:t> </a:t>
            </a:r>
            <a:r>
              <a:rPr lang="en-US" sz="3600" b="1" dirty="0" err="1">
                <a:cs typeface="PT Bold Heading" pitchFamily="2" charset="-78"/>
              </a:rPr>
              <a:t>أم</a:t>
            </a:r>
            <a:r>
              <a:rPr lang="en-US" sz="3600" b="1" dirty="0">
                <a:cs typeface="PT Bold Heading" pitchFamily="2" charset="-78"/>
              </a:rPr>
              <a:t> </a:t>
            </a:r>
            <a:r>
              <a:rPr lang="en-US" sz="3600" b="1" dirty="0" err="1">
                <a:cs typeface="PT Bold Heading" pitchFamily="2" charset="-78"/>
              </a:rPr>
              <a:t>دراسة</a:t>
            </a:r>
            <a:r>
              <a:rPr lang="en-US" sz="3600" b="1" dirty="0">
                <a:cs typeface="PT Bold Heading" pitchFamily="2" charset="-78"/>
              </a:rPr>
              <a:t> </a:t>
            </a:r>
            <a:r>
              <a:rPr lang="en-US" sz="3600" b="1" dirty="0" err="1">
                <a:cs typeface="PT Bold Heading" pitchFamily="2" charset="-78"/>
              </a:rPr>
              <a:t>أم</a:t>
            </a:r>
            <a:r>
              <a:rPr lang="en-US" sz="3600" b="1" dirty="0">
                <a:cs typeface="PT Bold Heading" pitchFamily="2" charset="-78"/>
              </a:rPr>
              <a:t> </a:t>
            </a:r>
            <a:r>
              <a:rPr lang="en-US" sz="3600" b="1" dirty="0" err="1">
                <a:cs typeface="PT Bold Heading" pitchFamily="2" charset="-78"/>
              </a:rPr>
              <a:t>كليهما</a:t>
            </a:r>
            <a:r>
              <a:rPr lang="en-US" sz="3600" b="1" dirty="0">
                <a:cs typeface="PT Bold Heading" pitchFamily="2" charset="-78"/>
              </a:rPr>
              <a:t> </a:t>
            </a:r>
            <a:r>
              <a:rPr lang="en-US" sz="3600" b="1" dirty="0" err="1">
                <a:cs typeface="PT Bold Heading" pitchFamily="2" charset="-78"/>
              </a:rPr>
              <a:t>معا</a:t>
            </a:r>
            <a:r>
              <a:rPr lang="en-US" sz="3600" b="1" dirty="0">
                <a:cs typeface="PT Bold Heading" pitchFamily="2" charset="-78"/>
              </a:rPr>
              <a:t> ؟</a:t>
            </a:r>
            <a:r>
              <a:rPr lang="en-US" sz="3600" dirty="0">
                <a:cs typeface="PT Bold Heading" pitchFamily="2" charset="-78"/>
              </a:rPr>
              <a:t> </a:t>
            </a:r>
            <a:br>
              <a:rPr lang="en-US" sz="3600" dirty="0">
                <a:cs typeface="PT Bold Heading" pitchFamily="2" charset="-78"/>
              </a:rPr>
            </a:br>
            <a:endParaRPr lang="en-US" sz="3600" dirty="0">
              <a:cs typeface="PT Bold Heading" pitchFamily="2" charset="-78"/>
            </a:endParaRPr>
          </a:p>
        </p:txBody>
      </p:sp>
      <p:sp>
        <p:nvSpPr>
          <p:cNvPr id="3" name="عنصر نائب للمحتوى 2"/>
          <p:cNvSpPr>
            <a:spLocks noGrp="1"/>
          </p:cNvSpPr>
          <p:nvPr>
            <p:ph idx="1"/>
          </p:nvPr>
        </p:nvSpPr>
        <p:spPr>
          <a:xfrm>
            <a:off x="228600" y="1600200"/>
            <a:ext cx="8686800" cy="4953000"/>
          </a:xfrm>
        </p:spPr>
        <p:style>
          <a:lnRef idx="1">
            <a:schemeClr val="accent3"/>
          </a:lnRef>
          <a:fillRef idx="2">
            <a:schemeClr val="accent3"/>
          </a:fillRef>
          <a:effectRef idx="1">
            <a:schemeClr val="accent3"/>
          </a:effectRef>
          <a:fontRef idx="minor">
            <a:schemeClr val="dk1"/>
          </a:fontRef>
        </p:style>
        <p:txBody>
          <a:bodyPr>
            <a:noAutofit/>
          </a:bodyPr>
          <a:lstStyle/>
          <a:p>
            <a:pPr algn="r" rtl="1"/>
            <a:r>
              <a:rPr lang="en-US" sz="4000" dirty="0" err="1">
                <a:solidFill>
                  <a:srgbClr val="FF0000"/>
                </a:solidFill>
                <a:cs typeface="PT Bold Heading" pitchFamily="2" charset="-78"/>
              </a:rPr>
              <a:t>الاتيكيت</a:t>
            </a:r>
            <a:r>
              <a:rPr lang="en-US" sz="4000" dirty="0">
                <a:solidFill>
                  <a:srgbClr val="FF0000"/>
                </a:solidFill>
                <a:cs typeface="PT Bold Heading" pitchFamily="2" charset="-78"/>
              </a:rPr>
              <a:t> </a:t>
            </a:r>
            <a:r>
              <a:rPr lang="en-US" sz="4000" dirty="0" err="1">
                <a:solidFill>
                  <a:srgbClr val="FF0000"/>
                </a:solidFill>
                <a:cs typeface="PT Bold Heading" pitchFamily="2" charset="-78"/>
              </a:rPr>
              <a:t>دراسة</a:t>
            </a:r>
            <a:r>
              <a:rPr lang="en-US" sz="4000" dirty="0">
                <a:solidFill>
                  <a:srgbClr val="FF0000"/>
                </a:solidFill>
                <a:cs typeface="PT Bold Heading" pitchFamily="2" charset="-78"/>
              </a:rPr>
              <a:t> </a:t>
            </a:r>
            <a:r>
              <a:rPr lang="en-US" sz="4000" dirty="0" err="1">
                <a:solidFill>
                  <a:srgbClr val="FF0000"/>
                </a:solidFill>
                <a:cs typeface="PT Bold Heading" pitchFamily="2" charset="-78"/>
              </a:rPr>
              <a:t>وموهبة</a:t>
            </a:r>
            <a:r>
              <a:rPr lang="en-US" sz="4000" dirty="0">
                <a:solidFill>
                  <a:srgbClr val="FF0000"/>
                </a:solidFill>
                <a:cs typeface="PT Bold Heading" pitchFamily="2" charset="-78"/>
              </a:rPr>
              <a:t> </a:t>
            </a:r>
            <a:r>
              <a:rPr lang="en-US" sz="4000" dirty="0" err="1">
                <a:solidFill>
                  <a:srgbClr val="FF0000"/>
                </a:solidFill>
                <a:cs typeface="PT Bold Heading" pitchFamily="2" charset="-78"/>
              </a:rPr>
              <a:t>في</a:t>
            </a:r>
            <a:r>
              <a:rPr lang="en-US" sz="4000" dirty="0">
                <a:solidFill>
                  <a:srgbClr val="FF0000"/>
                </a:solidFill>
                <a:cs typeface="PT Bold Heading" pitchFamily="2" charset="-78"/>
              </a:rPr>
              <a:t> </a:t>
            </a:r>
            <a:r>
              <a:rPr lang="en-US" sz="4000" dirty="0" err="1">
                <a:solidFill>
                  <a:srgbClr val="FF0000"/>
                </a:solidFill>
                <a:cs typeface="PT Bold Heading" pitchFamily="2" charset="-78"/>
              </a:rPr>
              <a:t>آن</a:t>
            </a:r>
            <a:r>
              <a:rPr lang="en-US" sz="4000" dirty="0">
                <a:solidFill>
                  <a:srgbClr val="FF0000"/>
                </a:solidFill>
                <a:cs typeface="PT Bold Heading" pitchFamily="2" charset="-78"/>
              </a:rPr>
              <a:t> </a:t>
            </a:r>
            <a:r>
              <a:rPr lang="en-US" sz="4000" dirty="0" err="1">
                <a:solidFill>
                  <a:srgbClr val="FF0000"/>
                </a:solidFill>
                <a:cs typeface="PT Bold Heading" pitchFamily="2" charset="-78"/>
              </a:rPr>
              <a:t>واحد</a:t>
            </a:r>
            <a:r>
              <a:rPr lang="en-US" sz="4000" dirty="0">
                <a:solidFill>
                  <a:srgbClr val="FF0000"/>
                </a:solidFill>
                <a:cs typeface="PT Bold Heading" pitchFamily="2" charset="-78"/>
              </a:rPr>
              <a:t> </a:t>
            </a:r>
            <a:r>
              <a:rPr lang="en-US" sz="4000" dirty="0" err="1">
                <a:solidFill>
                  <a:srgbClr val="FF0000"/>
                </a:solidFill>
                <a:cs typeface="PT Bold Heading" pitchFamily="2" charset="-78"/>
              </a:rPr>
              <a:t>بمعني</a:t>
            </a:r>
            <a:r>
              <a:rPr lang="en-US" sz="4000" dirty="0">
                <a:solidFill>
                  <a:srgbClr val="FF0000"/>
                </a:solidFill>
                <a:cs typeface="PT Bold Heading" pitchFamily="2" charset="-78"/>
              </a:rPr>
              <a:t> </a:t>
            </a:r>
            <a:r>
              <a:rPr lang="en-US" sz="4000" dirty="0" err="1">
                <a:solidFill>
                  <a:srgbClr val="FF0000"/>
                </a:solidFill>
                <a:cs typeface="PT Bold Heading" pitchFamily="2" charset="-78"/>
              </a:rPr>
              <a:t>ان</a:t>
            </a:r>
            <a:r>
              <a:rPr lang="en-US" sz="4000" dirty="0">
                <a:solidFill>
                  <a:srgbClr val="FF0000"/>
                </a:solidFill>
                <a:cs typeface="PT Bold Heading" pitchFamily="2" charset="-78"/>
              </a:rPr>
              <a:t> </a:t>
            </a:r>
            <a:r>
              <a:rPr lang="en-US" sz="4000" dirty="0" err="1">
                <a:solidFill>
                  <a:srgbClr val="FF0000"/>
                </a:solidFill>
                <a:cs typeface="PT Bold Heading" pitchFamily="2" charset="-78"/>
              </a:rPr>
              <a:t>الاتيكيت</a:t>
            </a:r>
            <a:r>
              <a:rPr lang="en-US" sz="4000" dirty="0">
                <a:solidFill>
                  <a:srgbClr val="FF0000"/>
                </a:solidFill>
                <a:cs typeface="PT Bold Heading" pitchFamily="2" charset="-78"/>
              </a:rPr>
              <a:t> </a:t>
            </a:r>
            <a:r>
              <a:rPr lang="en-US" sz="4000" dirty="0" err="1">
                <a:solidFill>
                  <a:srgbClr val="FF0000"/>
                </a:solidFill>
                <a:cs typeface="PT Bold Heading" pitchFamily="2" charset="-78"/>
              </a:rPr>
              <a:t>دراسة</a:t>
            </a:r>
            <a:r>
              <a:rPr lang="en-US" sz="4000" dirty="0">
                <a:solidFill>
                  <a:srgbClr val="FF0000"/>
                </a:solidFill>
                <a:cs typeface="PT Bold Heading" pitchFamily="2" charset="-78"/>
              </a:rPr>
              <a:t> </a:t>
            </a:r>
            <a:r>
              <a:rPr lang="en-US" sz="4000" dirty="0" err="1">
                <a:solidFill>
                  <a:srgbClr val="FF0000"/>
                </a:solidFill>
                <a:cs typeface="PT Bold Heading" pitchFamily="2" charset="-78"/>
              </a:rPr>
              <a:t>أي</a:t>
            </a:r>
            <a:r>
              <a:rPr lang="en-US" sz="4000" dirty="0">
                <a:solidFill>
                  <a:srgbClr val="FF0000"/>
                </a:solidFill>
                <a:cs typeface="PT Bold Heading" pitchFamily="2" charset="-78"/>
              </a:rPr>
              <a:t> </a:t>
            </a:r>
            <a:r>
              <a:rPr lang="en-US" sz="4000" dirty="0" err="1">
                <a:solidFill>
                  <a:srgbClr val="FF0000"/>
                </a:solidFill>
                <a:cs typeface="PT Bold Heading" pitchFamily="2" charset="-78"/>
              </a:rPr>
              <a:t>يقوم</a:t>
            </a:r>
            <a:r>
              <a:rPr lang="en-US" sz="4000" dirty="0">
                <a:solidFill>
                  <a:srgbClr val="FF0000"/>
                </a:solidFill>
                <a:cs typeface="PT Bold Heading" pitchFamily="2" charset="-78"/>
              </a:rPr>
              <a:t> </a:t>
            </a:r>
            <a:r>
              <a:rPr lang="en-US" sz="4000" dirty="0" err="1">
                <a:solidFill>
                  <a:srgbClr val="FF0000"/>
                </a:solidFill>
                <a:cs typeface="PT Bold Heading" pitchFamily="2" charset="-78"/>
              </a:rPr>
              <a:t>الفرد</a:t>
            </a:r>
            <a:r>
              <a:rPr lang="en-US" sz="4000" dirty="0">
                <a:solidFill>
                  <a:srgbClr val="FF0000"/>
                </a:solidFill>
                <a:cs typeface="PT Bold Heading" pitchFamily="2" charset="-78"/>
              </a:rPr>
              <a:t> </a:t>
            </a:r>
            <a:r>
              <a:rPr lang="en-US" sz="4000" dirty="0" err="1">
                <a:solidFill>
                  <a:srgbClr val="FF0000"/>
                </a:solidFill>
                <a:cs typeface="PT Bold Heading" pitchFamily="2" charset="-78"/>
              </a:rPr>
              <a:t>بتهذيب</a:t>
            </a:r>
            <a:r>
              <a:rPr lang="en-US" sz="4000" dirty="0">
                <a:solidFill>
                  <a:srgbClr val="FF0000"/>
                </a:solidFill>
                <a:cs typeface="PT Bold Heading" pitchFamily="2" charset="-78"/>
              </a:rPr>
              <a:t> </a:t>
            </a:r>
            <a:r>
              <a:rPr lang="en-US" sz="4000" dirty="0" err="1">
                <a:solidFill>
                  <a:srgbClr val="FF0000"/>
                </a:solidFill>
                <a:cs typeface="PT Bold Heading" pitchFamily="2" charset="-78"/>
              </a:rPr>
              <a:t>تصرفاته</a:t>
            </a:r>
            <a:r>
              <a:rPr lang="en-US" sz="4000" dirty="0">
                <a:solidFill>
                  <a:srgbClr val="FF0000"/>
                </a:solidFill>
                <a:cs typeface="PT Bold Heading" pitchFamily="2" charset="-78"/>
              </a:rPr>
              <a:t> </a:t>
            </a:r>
            <a:r>
              <a:rPr lang="en-US" sz="4000" dirty="0" err="1">
                <a:solidFill>
                  <a:srgbClr val="FF0000"/>
                </a:solidFill>
                <a:cs typeface="PT Bold Heading" pitchFamily="2" charset="-78"/>
              </a:rPr>
              <a:t>وذلك</a:t>
            </a:r>
            <a:r>
              <a:rPr lang="en-US" sz="4000" dirty="0">
                <a:solidFill>
                  <a:srgbClr val="FF0000"/>
                </a:solidFill>
                <a:cs typeface="PT Bold Heading" pitchFamily="2" charset="-78"/>
              </a:rPr>
              <a:t> </a:t>
            </a:r>
            <a:r>
              <a:rPr lang="en-US" sz="4000" dirty="0" err="1">
                <a:solidFill>
                  <a:srgbClr val="FF0000"/>
                </a:solidFill>
                <a:cs typeface="PT Bold Heading" pitchFamily="2" charset="-78"/>
              </a:rPr>
              <a:t>بالتعلم</a:t>
            </a:r>
            <a:r>
              <a:rPr lang="en-US" sz="4000" dirty="0">
                <a:solidFill>
                  <a:srgbClr val="FF0000"/>
                </a:solidFill>
                <a:cs typeface="PT Bold Heading" pitchFamily="2" charset="-78"/>
              </a:rPr>
              <a:t> </a:t>
            </a:r>
            <a:r>
              <a:rPr lang="en-US" sz="4000" dirty="0" err="1">
                <a:solidFill>
                  <a:srgbClr val="FF0000"/>
                </a:solidFill>
                <a:cs typeface="PT Bold Heading" pitchFamily="2" charset="-78"/>
              </a:rPr>
              <a:t>من</a:t>
            </a:r>
            <a:r>
              <a:rPr lang="en-US" sz="4000" dirty="0">
                <a:solidFill>
                  <a:srgbClr val="FF0000"/>
                </a:solidFill>
                <a:cs typeface="PT Bold Heading" pitchFamily="2" charset="-78"/>
              </a:rPr>
              <a:t> </a:t>
            </a:r>
            <a:r>
              <a:rPr lang="en-US" sz="4000" dirty="0" err="1">
                <a:solidFill>
                  <a:srgbClr val="FF0000"/>
                </a:solidFill>
                <a:cs typeface="PT Bold Heading" pitchFamily="2" charset="-78"/>
              </a:rPr>
              <a:t>الكتب</a:t>
            </a:r>
            <a:r>
              <a:rPr lang="en-US" sz="4000" dirty="0">
                <a:solidFill>
                  <a:srgbClr val="FF0000"/>
                </a:solidFill>
                <a:cs typeface="PT Bold Heading" pitchFamily="2" charset="-78"/>
              </a:rPr>
              <a:t> </a:t>
            </a:r>
            <a:r>
              <a:rPr lang="en-US" sz="4000" dirty="0" err="1">
                <a:solidFill>
                  <a:srgbClr val="FF0000"/>
                </a:solidFill>
                <a:cs typeface="PT Bold Heading" pitchFamily="2" charset="-78"/>
              </a:rPr>
              <a:t>والممارسة</a:t>
            </a:r>
            <a:r>
              <a:rPr lang="en-US" sz="4000" dirty="0">
                <a:solidFill>
                  <a:srgbClr val="FF0000"/>
                </a:solidFill>
                <a:cs typeface="PT Bold Heading" pitchFamily="2" charset="-78"/>
              </a:rPr>
              <a:t> </a:t>
            </a:r>
            <a:r>
              <a:rPr lang="en-US" sz="4000" dirty="0">
                <a:cs typeface="PT Bold Heading" pitchFamily="2" charset="-78"/>
              </a:rPr>
              <a:t>.</a:t>
            </a:r>
          </a:p>
          <a:p>
            <a:pPr algn="r" rtl="1"/>
            <a:r>
              <a:rPr lang="en-US" sz="4000" dirty="0" err="1">
                <a:cs typeface="PT Bold Heading" pitchFamily="2" charset="-78"/>
              </a:rPr>
              <a:t>والاتيكيت</a:t>
            </a:r>
            <a:r>
              <a:rPr lang="en-US" sz="4000" dirty="0">
                <a:cs typeface="PT Bold Heading" pitchFamily="2" charset="-78"/>
              </a:rPr>
              <a:t> </a:t>
            </a:r>
            <a:r>
              <a:rPr lang="en-US" sz="4000" dirty="0" err="1">
                <a:cs typeface="PT Bold Heading" pitchFamily="2" charset="-78"/>
              </a:rPr>
              <a:t>موهبة</a:t>
            </a:r>
            <a:r>
              <a:rPr lang="en-US" sz="4000" dirty="0">
                <a:cs typeface="PT Bold Heading" pitchFamily="2" charset="-78"/>
              </a:rPr>
              <a:t> </a:t>
            </a:r>
            <a:r>
              <a:rPr lang="en-US" sz="4000" dirty="0" err="1">
                <a:cs typeface="PT Bold Heading" pitchFamily="2" charset="-78"/>
              </a:rPr>
              <a:t>أي</a:t>
            </a:r>
            <a:r>
              <a:rPr lang="en-US" sz="4000" dirty="0">
                <a:cs typeface="PT Bold Heading" pitchFamily="2" charset="-78"/>
              </a:rPr>
              <a:t> </a:t>
            </a:r>
            <a:r>
              <a:rPr lang="en-US" sz="4000" dirty="0" err="1">
                <a:cs typeface="PT Bold Heading" pitchFamily="2" charset="-78"/>
              </a:rPr>
              <a:t>يقوم</a:t>
            </a:r>
            <a:r>
              <a:rPr lang="en-US" sz="4000" dirty="0">
                <a:cs typeface="PT Bold Heading" pitchFamily="2" charset="-78"/>
              </a:rPr>
              <a:t> </a:t>
            </a:r>
            <a:r>
              <a:rPr lang="en-US" sz="4000" dirty="0" err="1">
                <a:cs typeface="PT Bold Heading" pitchFamily="2" charset="-78"/>
              </a:rPr>
              <a:t>الفرد</a:t>
            </a:r>
            <a:r>
              <a:rPr lang="en-US" sz="4000" dirty="0">
                <a:cs typeface="PT Bold Heading" pitchFamily="2" charset="-78"/>
              </a:rPr>
              <a:t> </a:t>
            </a:r>
            <a:r>
              <a:rPr lang="en-US" sz="4000" dirty="0" err="1">
                <a:cs typeface="PT Bold Heading" pitchFamily="2" charset="-78"/>
              </a:rPr>
              <a:t>بتهذيب</a:t>
            </a:r>
            <a:r>
              <a:rPr lang="en-US" sz="4000" dirty="0">
                <a:cs typeface="PT Bold Heading" pitchFamily="2" charset="-78"/>
              </a:rPr>
              <a:t> </a:t>
            </a:r>
            <a:r>
              <a:rPr lang="en-US" sz="4000" dirty="0" err="1">
                <a:cs typeface="PT Bold Heading" pitchFamily="2" charset="-78"/>
              </a:rPr>
              <a:t>قلبه</a:t>
            </a:r>
            <a:r>
              <a:rPr lang="en-US" sz="4000" dirty="0">
                <a:cs typeface="PT Bold Heading" pitchFamily="2" charset="-78"/>
              </a:rPr>
              <a:t> </a:t>
            </a:r>
            <a:r>
              <a:rPr lang="en-US" sz="4000" dirty="0" err="1">
                <a:cs typeface="PT Bold Heading" pitchFamily="2" charset="-78"/>
              </a:rPr>
              <a:t>عندما</a:t>
            </a:r>
            <a:r>
              <a:rPr lang="en-US" sz="4000" dirty="0">
                <a:cs typeface="PT Bold Heading" pitchFamily="2" charset="-78"/>
              </a:rPr>
              <a:t> </a:t>
            </a:r>
            <a:r>
              <a:rPr lang="en-US" sz="4000" dirty="0" err="1">
                <a:cs typeface="PT Bold Heading" pitchFamily="2" charset="-78"/>
              </a:rPr>
              <a:t>يسعى</a:t>
            </a:r>
            <a:r>
              <a:rPr lang="en-US" sz="4000" dirty="0">
                <a:cs typeface="PT Bold Heading" pitchFamily="2" charset="-78"/>
              </a:rPr>
              <a:t> </a:t>
            </a:r>
            <a:r>
              <a:rPr lang="en-US" sz="4000" dirty="0" err="1">
                <a:cs typeface="PT Bold Heading" pitchFamily="2" charset="-78"/>
              </a:rPr>
              <a:t>الإنسان</a:t>
            </a:r>
            <a:r>
              <a:rPr lang="en-US" sz="4000" dirty="0">
                <a:cs typeface="PT Bold Heading" pitchFamily="2" charset="-78"/>
              </a:rPr>
              <a:t> </a:t>
            </a:r>
            <a:r>
              <a:rPr lang="en-US" sz="4000" dirty="0" err="1">
                <a:cs typeface="PT Bold Heading" pitchFamily="2" charset="-78"/>
              </a:rPr>
              <a:t>الى</a:t>
            </a:r>
            <a:r>
              <a:rPr lang="en-US" sz="4000" dirty="0">
                <a:cs typeface="PT Bold Heading" pitchFamily="2" charset="-78"/>
              </a:rPr>
              <a:t> </a:t>
            </a:r>
            <a:r>
              <a:rPr lang="en-US" sz="4000" dirty="0" err="1">
                <a:cs typeface="PT Bold Heading" pitchFamily="2" charset="-78"/>
              </a:rPr>
              <a:t>إسعاد</a:t>
            </a:r>
            <a:r>
              <a:rPr lang="en-US" sz="4000" dirty="0">
                <a:cs typeface="PT Bold Heading" pitchFamily="2" charset="-78"/>
              </a:rPr>
              <a:t> </a:t>
            </a:r>
            <a:r>
              <a:rPr lang="en-US" sz="4000" dirty="0" err="1">
                <a:cs typeface="PT Bold Heading" pitchFamily="2" charset="-78"/>
              </a:rPr>
              <a:t>شخص</a:t>
            </a:r>
            <a:r>
              <a:rPr lang="en-US" sz="4000" dirty="0">
                <a:cs typeface="PT Bold Heading" pitchFamily="2" charset="-78"/>
              </a:rPr>
              <a:t> </a:t>
            </a:r>
            <a:r>
              <a:rPr lang="en-US" sz="4000" dirty="0" err="1">
                <a:cs typeface="PT Bold Heading" pitchFamily="2" charset="-78"/>
              </a:rPr>
              <a:t>آخر</a:t>
            </a:r>
            <a:r>
              <a:rPr lang="en-US" sz="4000" dirty="0">
                <a:cs typeface="PT Bold Heading" pitchFamily="2" charset="-78"/>
              </a:rPr>
              <a:t> </a:t>
            </a:r>
            <a:r>
              <a:rPr lang="en-US" sz="4000" dirty="0" err="1">
                <a:cs typeface="PT Bold Heading" pitchFamily="2" charset="-78"/>
              </a:rPr>
              <a:t>من</a:t>
            </a:r>
            <a:r>
              <a:rPr lang="en-US" sz="4000" dirty="0">
                <a:cs typeface="PT Bold Heading" pitchFamily="2" charset="-78"/>
              </a:rPr>
              <a:t> </a:t>
            </a:r>
            <a:r>
              <a:rPr lang="en-US" sz="4000" dirty="0" err="1">
                <a:cs typeface="PT Bold Heading" pitchFamily="2" charset="-78"/>
              </a:rPr>
              <a:t>غير</a:t>
            </a:r>
            <a:r>
              <a:rPr lang="en-US" sz="4000" dirty="0">
                <a:cs typeface="PT Bold Heading" pitchFamily="2" charset="-78"/>
              </a:rPr>
              <a:t> </a:t>
            </a:r>
            <a:r>
              <a:rPr lang="en-US" sz="4000" dirty="0" err="1">
                <a:cs typeface="PT Bold Heading" pitchFamily="2" charset="-78"/>
              </a:rPr>
              <a:t>أن</a:t>
            </a:r>
            <a:r>
              <a:rPr lang="en-US" sz="4000" dirty="0">
                <a:cs typeface="PT Bold Heading" pitchFamily="2" charset="-78"/>
              </a:rPr>
              <a:t> </a:t>
            </a:r>
            <a:r>
              <a:rPr lang="en-US" sz="4000" dirty="0" err="1">
                <a:cs typeface="PT Bold Heading" pitchFamily="2" charset="-78"/>
              </a:rPr>
              <a:t>يطلب</a:t>
            </a:r>
            <a:r>
              <a:rPr lang="en-US" sz="4000" dirty="0">
                <a:cs typeface="PT Bold Heading" pitchFamily="2" charset="-78"/>
              </a:rPr>
              <a:t> </a:t>
            </a:r>
            <a:r>
              <a:rPr lang="en-US" sz="4000" dirty="0" err="1">
                <a:cs typeface="PT Bold Heading" pitchFamily="2" charset="-78"/>
              </a:rPr>
              <a:t>منه</a:t>
            </a:r>
            <a:r>
              <a:rPr lang="en-US" sz="4000" dirty="0">
                <a:cs typeface="PT Bold Heading" pitchFamily="2" charset="-78"/>
              </a:rPr>
              <a:t> </a:t>
            </a:r>
            <a:r>
              <a:rPr lang="en-US" sz="4000" dirty="0" err="1">
                <a:cs typeface="PT Bold Heading" pitchFamily="2" charset="-78"/>
              </a:rPr>
              <a:t>ذلك</a:t>
            </a:r>
            <a:r>
              <a:rPr lang="en-US" sz="4000" dirty="0">
                <a:cs typeface="PT Bold Heading" pitchFamily="2" charset="-78"/>
              </a:rPr>
              <a:t>.</a:t>
            </a:r>
            <a:br>
              <a:rPr lang="en-US" sz="4000" dirty="0">
                <a:cs typeface="PT Bold Heading" pitchFamily="2" charset="-78"/>
              </a:rPr>
            </a:br>
            <a:endParaRPr lang="en-US" sz="4000" dirty="0">
              <a:cs typeface="PT Bold Heading" pitchFamily="2" charset="-78"/>
            </a:endParaRPr>
          </a:p>
        </p:txBody>
      </p:sp>
    </p:spTree>
    <p:extLst>
      <p:ext uri="{BB962C8B-B14F-4D97-AF65-F5344CB8AC3E}">
        <p14:creationId xmlns:p14="http://schemas.microsoft.com/office/powerpoint/2010/main" val="14500777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pPr rtl="1"/>
            <a:r>
              <a:rPr lang="ar-SA" sz="5400" dirty="0">
                <a:cs typeface="PT Bold Heading" pitchFamily="2" charset="-78"/>
              </a:rPr>
              <a:t>قواعد وآداب التعارف في الحفلات </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763000" cy="5105400"/>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0" indent="0" algn="r" rtl="1">
              <a:buNone/>
            </a:pPr>
            <a:r>
              <a:rPr lang="ar-SA" b="1" dirty="0"/>
              <a:t>* قدم نفسك إلي الشخص الأكبر سنا أو مركزا .</a:t>
            </a:r>
            <a:endParaRPr lang="en-US" b="1" dirty="0"/>
          </a:p>
          <a:p>
            <a:pPr marL="0" indent="0" algn="r" rtl="1">
              <a:buNone/>
            </a:pPr>
            <a:r>
              <a:rPr lang="ar-SA" b="1" dirty="0"/>
              <a:t>* الرجل يقدم نفسه إلي السيدة الأعلى إلا في حالة الملوك والرؤساء .</a:t>
            </a:r>
            <a:endParaRPr lang="en-US" b="1" dirty="0"/>
          </a:p>
          <a:p>
            <a:pPr marL="0" indent="0" algn="r" rtl="1">
              <a:buNone/>
            </a:pPr>
            <a:r>
              <a:rPr lang="ar-SA" b="1" dirty="0"/>
              <a:t>* تقدم الشابة الأصغر سنا نفسها إلي الأكبر سنا .</a:t>
            </a:r>
            <a:endParaRPr lang="en-US" b="1" dirty="0"/>
          </a:p>
          <a:p>
            <a:pPr marL="0" indent="0" algn="r" rtl="1">
              <a:buNone/>
            </a:pPr>
            <a:r>
              <a:rPr lang="ar-SA" b="1" dirty="0"/>
              <a:t>* تقدم الآنسة نفسها إلي السيدة المتزوجة إلا إذا كانت الآنسة اعلي درجة فتتقدم السيدة  المتزوجة نفسها إلي الآنسة .</a:t>
            </a:r>
            <a:endParaRPr lang="en-US" b="1" dirty="0"/>
          </a:p>
          <a:p>
            <a:pPr marL="0" indent="0" algn="r" rtl="1">
              <a:buNone/>
            </a:pPr>
            <a:r>
              <a:rPr lang="ar-SA" b="1" dirty="0"/>
              <a:t>* الرجال يتقدمون بالتحية إلي النساء .</a:t>
            </a:r>
            <a:endParaRPr lang="en-US" b="1" dirty="0"/>
          </a:p>
          <a:p>
            <a:pPr marL="0" indent="0" algn="r" rtl="1">
              <a:buNone/>
            </a:pPr>
            <a:r>
              <a:rPr lang="ar-SA" b="1" dirty="0"/>
              <a:t>* السيدات تجلس في مقعدها عند التعارف أو المصافحة .</a:t>
            </a:r>
            <a:endParaRPr lang="en-US" b="1" dirty="0"/>
          </a:p>
          <a:p>
            <a:pPr marL="0" indent="0" algn="r" rtl="1">
              <a:buNone/>
            </a:pPr>
            <a:r>
              <a:rPr lang="ar-SA" b="1" dirty="0"/>
              <a:t>* يقوم الرجل من مقعده لمصافحة رجل آخر  أو سيدة</a:t>
            </a:r>
            <a:endParaRPr lang="en-US" b="1" dirty="0"/>
          </a:p>
          <a:p>
            <a:pPr marL="0" indent="0" algn="r" rtl="1">
              <a:buNone/>
            </a:pPr>
            <a:r>
              <a:rPr lang="ar-SA" b="1" dirty="0"/>
              <a:t>* تقوم النساء لمصافحة الرجل الكبير في السن.</a:t>
            </a:r>
            <a:endParaRPr lang="en-US" b="1" dirty="0"/>
          </a:p>
          <a:p>
            <a:pPr marL="0" indent="0" algn="r">
              <a:buNone/>
            </a:pPr>
            <a:endParaRPr lang="en-US" b="1" dirty="0"/>
          </a:p>
        </p:txBody>
      </p:sp>
    </p:spTree>
    <p:extLst>
      <p:ext uri="{BB962C8B-B14F-4D97-AF65-F5344CB8AC3E}">
        <p14:creationId xmlns:p14="http://schemas.microsoft.com/office/powerpoint/2010/main" val="22506828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6000" dirty="0">
                <a:cs typeface="PT Bold Heading" pitchFamily="2" charset="-78"/>
              </a:rPr>
              <a:t>7 – اتيكيت المصافحة </a:t>
            </a:r>
            <a:endParaRPr lang="en-US" sz="6000" dirty="0">
              <a:cs typeface="PT Bold Heading" pitchFamily="2" charset="-78"/>
            </a:endParaRPr>
          </a:p>
        </p:txBody>
      </p:sp>
      <p:sp>
        <p:nvSpPr>
          <p:cNvPr id="3" name="عنصر نائب للمحتوى 2"/>
          <p:cNvSpPr>
            <a:spLocks noGrp="1"/>
          </p:cNvSpPr>
          <p:nvPr>
            <p:ph idx="1"/>
          </p:nvPr>
        </p:nvSpPr>
        <p:spPr>
          <a:xfrm>
            <a:off x="304800" y="1600200"/>
            <a:ext cx="8610600" cy="5029200"/>
          </a:xfrm>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SA" b="1" dirty="0"/>
              <a:t>تعتبر المصافحة عن طريق تشابك </a:t>
            </a:r>
            <a:r>
              <a:rPr lang="ar-SA" b="1" dirty="0" err="1"/>
              <a:t>الأيدى</a:t>
            </a:r>
            <a:r>
              <a:rPr lang="ar-SA" b="1" dirty="0"/>
              <a:t> الوسيلة المعتادة للتحية في معظم المجتمعات، وتتطلب المصافحة جهداً لأدائها إذا كان الشخص لا يلم بقواعد وأسلوب المصافحة السليم، ويعلمنا الرسول الكريم عليه السلام فيقول:" يسلم الراكب على الماشي، والماشي على القاعد، والقليل على الكثير، وفي رواية الصغير على الكبير"</a:t>
            </a:r>
            <a:endParaRPr lang="en-US" b="1" dirty="0"/>
          </a:p>
          <a:p>
            <a:pPr algn="r" rtl="1"/>
            <a:r>
              <a:rPr lang="ar-SA" b="1" dirty="0"/>
              <a:t>ويجب ألا تطول مدة المصافحة لأن إطالتها تبعث على الضيق عند بعض الأشخاص، فإذا كانت المصافحة بين رجل وسيدة فإن </a:t>
            </a:r>
            <a:r>
              <a:rPr lang="ar-SA" b="1" dirty="0" err="1"/>
              <a:t>أطالة</a:t>
            </a:r>
            <a:r>
              <a:rPr lang="ar-SA" b="1" dirty="0"/>
              <a:t> تشابك أيديهما سيكون باعثاً على لفت الأنظار</a:t>
            </a:r>
            <a:endParaRPr lang="en-US" b="1" dirty="0"/>
          </a:p>
        </p:txBody>
      </p:sp>
    </p:spTree>
    <p:extLst>
      <p:ext uri="{BB962C8B-B14F-4D97-AF65-F5344CB8AC3E}">
        <p14:creationId xmlns:p14="http://schemas.microsoft.com/office/powerpoint/2010/main" val="26364070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74638"/>
            <a:ext cx="8839200" cy="1143000"/>
          </a:xfrm>
        </p:spPr>
        <p:style>
          <a:lnRef idx="1">
            <a:schemeClr val="accent3"/>
          </a:lnRef>
          <a:fillRef idx="3">
            <a:schemeClr val="accent3"/>
          </a:fillRef>
          <a:effectRef idx="2">
            <a:schemeClr val="accent3"/>
          </a:effectRef>
          <a:fontRef idx="minor">
            <a:schemeClr val="lt1"/>
          </a:fontRef>
        </p:style>
        <p:txBody>
          <a:bodyPr/>
          <a:lstStyle/>
          <a:p>
            <a:pPr rtl="1"/>
            <a:r>
              <a:rPr lang="ar-SA" dirty="0">
                <a:cs typeface="PT Bold Heading" pitchFamily="2" charset="-78"/>
              </a:rPr>
              <a:t>ويراعي عند المصافحة مجموعة المبادئ </a:t>
            </a:r>
            <a:endParaRPr lang="en-US" dirty="0">
              <a:cs typeface="PT Bold Heading" pitchFamily="2" charset="-78"/>
            </a:endParaRPr>
          </a:p>
        </p:txBody>
      </p:sp>
      <p:sp>
        <p:nvSpPr>
          <p:cNvPr id="3" name="عنصر نائب للمحتوى 2"/>
          <p:cNvSpPr>
            <a:spLocks noGrp="1"/>
          </p:cNvSpPr>
          <p:nvPr>
            <p:ph idx="1"/>
          </p:nvPr>
        </p:nvSpPr>
        <p:spPr>
          <a:xfrm>
            <a:off x="152400" y="1600200"/>
            <a:ext cx="8839200" cy="5029200"/>
          </a:xfrm>
        </p:spPr>
        <p:style>
          <a:lnRef idx="1">
            <a:schemeClr val="accent5"/>
          </a:lnRef>
          <a:fillRef idx="2">
            <a:schemeClr val="accent5"/>
          </a:fillRef>
          <a:effectRef idx="1">
            <a:schemeClr val="accent5"/>
          </a:effectRef>
          <a:fontRef idx="minor">
            <a:schemeClr val="dk1"/>
          </a:fontRef>
        </p:style>
        <p:txBody>
          <a:bodyPr/>
          <a:lstStyle/>
          <a:p>
            <a:pPr lvl="0" algn="r" rtl="1"/>
            <a:r>
              <a:rPr lang="ar-SA" b="1" dirty="0"/>
              <a:t>الشخص الأكبر منزلة هو الذي يبادر بمد يده مصافحاً.</a:t>
            </a:r>
            <a:endParaRPr lang="en-US" b="1" dirty="0"/>
          </a:p>
          <a:p>
            <a:pPr lvl="0" algn="r" rtl="1"/>
            <a:r>
              <a:rPr lang="ar-EG" b="1" dirty="0"/>
              <a:t>الرجل أو المرأة الأصغر سناً والأقل رتبة يبدأ كل منهما بتحية الرجل أو المرأة الأكبر سناً والأكثر أهمية .</a:t>
            </a:r>
            <a:endParaRPr lang="en-US" b="1" dirty="0"/>
          </a:p>
          <a:p>
            <a:pPr lvl="0" algn="r" rtl="1"/>
            <a:r>
              <a:rPr lang="ar-EG" b="1" dirty="0"/>
              <a:t>المرأة هي التي تبدأ بتحية المسؤول الرسمي أو رجل الدين .</a:t>
            </a:r>
            <a:endParaRPr lang="en-US" b="1" dirty="0"/>
          </a:p>
          <a:p>
            <a:pPr lvl="0" algn="r" rtl="1"/>
            <a:r>
              <a:rPr lang="ar-SA" b="1" dirty="0"/>
              <a:t>تعد أول ثواني في المصافحة هي أهم ثواني في اعطاء انطباع جيد أو </a:t>
            </a:r>
            <a:r>
              <a:rPr lang="ar-SA" b="1" dirty="0" err="1"/>
              <a:t>سئ</a:t>
            </a:r>
            <a:r>
              <a:rPr lang="ar-SA" b="1" dirty="0"/>
              <a:t> عن شخصيتك  .</a:t>
            </a:r>
            <a:endParaRPr lang="en-US" b="1" dirty="0"/>
          </a:p>
          <a:p>
            <a:pPr lvl="0" algn="r" rtl="1"/>
            <a:r>
              <a:rPr lang="ar-SA" b="1" dirty="0"/>
              <a:t>لا تستهين بالمصافحة فهي وسيلة معتادة للتعبير عن التحية والاحترام.</a:t>
            </a:r>
            <a:endParaRPr lang="en-US" b="1" dirty="0"/>
          </a:p>
          <a:p>
            <a:pPr algn="r"/>
            <a:endParaRPr lang="en-US" b="1" dirty="0"/>
          </a:p>
        </p:txBody>
      </p:sp>
    </p:spTree>
    <p:extLst>
      <p:ext uri="{BB962C8B-B14F-4D97-AF65-F5344CB8AC3E}">
        <p14:creationId xmlns:p14="http://schemas.microsoft.com/office/powerpoint/2010/main" val="97126009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553200"/>
          </a:xfrm>
        </p:spPr>
        <p:style>
          <a:lnRef idx="1">
            <a:schemeClr val="accent3"/>
          </a:lnRef>
          <a:fillRef idx="2">
            <a:schemeClr val="accent3"/>
          </a:fillRef>
          <a:effectRef idx="1">
            <a:schemeClr val="accent3"/>
          </a:effectRef>
          <a:fontRef idx="minor">
            <a:schemeClr val="dk1"/>
          </a:fontRef>
        </p:style>
        <p:txBody>
          <a:bodyPr>
            <a:noAutofit/>
          </a:bodyPr>
          <a:lstStyle/>
          <a:p>
            <a:pPr lvl="0" algn="r" rtl="1"/>
            <a:r>
              <a:rPr lang="ar-SA" sz="4400" b="1" dirty="0"/>
              <a:t>يتم تحية السيدات قبل الرجال.</a:t>
            </a:r>
            <a:endParaRPr lang="en-US" sz="4400" b="1" dirty="0"/>
          </a:p>
          <a:p>
            <a:pPr lvl="0" algn="r" rtl="1"/>
            <a:r>
              <a:rPr lang="ar-EG" sz="4400" b="1" dirty="0"/>
              <a:t>الرجل هو الذي يبدأ بتحية المرأة .</a:t>
            </a:r>
            <a:endParaRPr lang="en-US" sz="4400" b="1" dirty="0"/>
          </a:p>
          <a:p>
            <a:pPr algn="r" rtl="1"/>
            <a:r>
              <a:rPr lang="ar-SA" sz="4400" b="1" dirty="0"/>
              <a:t>يجب على الرجل ألا يبدأ بمصافحة السيدة، ولكن المرأة هي التي تعطيه الإذن بالمصافحة، حيث تكون هي البادئة بمد </a:t>
            </a:r>
            <a:r>
              <a:rPr lang="ar-SA" sz="4400" b="1" dirty="0" smtClean="0"/>
              <a:t>اليد</a:t>
            </a:r>
            <a:endParaRPr lang="ar-EG" sz="4400" b="1" dirty="0" smtClean="0"/>
          </a:p>
          <a:p>
            <a:pPr algn="r" rtl="1"/>
            <a:r>
              <a:rPr lang="ar-SA" sz="4400" b="1" dirty="0"/>
              <a:t>لا يجوز المصافحة فوق يدى شخصين آخرين </a:t>
            </a:r>
            <a:r>
              <a:rPr lang="ar-SA" sz="4400" b="1" dirty="0" smtClean="0"/>
              <a:t>يتصافحان</a:t>
            </a:r>
            <a:endParaRPr lang="ar-EG" sz="4400" b="1" dirty="0" smtClean="0"/>
          </a:p>
          <a:p>
            <a:pPr algn="r" rtl="1"/>
            <a:r>
              <a:rPr lang="ar-SA" sz="4400" b="1" dirty="0"/>
              <a:t>من غير اللائق أن تتم المصافحة مع </a:t>
            </a:r>
            <a:r>
              <a:rPr lang="ar-SA" sz="4400" b="1" dirty="0" err="1"/>
              <a:t>إرتداء</a:t>
            </a:r>
            <a:r>
              <a:rPr lang="ar-SA" sz="4400" b="1" dirty="0"/>
              <a:t> </a:t>
            </a:r>
            <a:r>
              <a:rPr lang="ar-SA" sz="4400" b="1" dirty="0" smtClean="0"/>
              <a:t>القفاز</a:t>
            </a:r>
            <a:endParaRPr lang="ar-EG" sz="4400" b="1" dirty="0" smtClean="0"/>
          </a:p>
          <a:p>
            <a:pPr algn="r" rtl="1"/>
            <a:endParaRPr lang="en-US" sz="4400" b="1" dirty="0"/>
          </a:p>
        </p:txBody>
      </p:sp>
    </p:spTree>
    <p:extLst>
      <p:ext uri="{BB962C8B-B14F-4D97-AF65-F5344CB8AC3E}">
        <p14:creationId xmlns:p14="http://schemas.microsoft.com/office/powerpoint/2010/main" val="16140362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pPr rtl="1"/>
            <a:r>
              <a:rPr lang="ar-EG" sz="6000" dirty="0">
                <a:cs typeface="PT Bold Heading" pitchFamily="2" charset="-78"/>
              </a:rPr>
              <a:t>عندما يلتقي الرجل والمرأة </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r" rtl="1">
              <a:buNone/>
            </a:pPr>
            <a:r>
              <a:rPr lang="ar-EG" sz="3600" b="1" dirty="0"/>
              <a:t>- في المصعد</a:t>
            </a:r>
            <a:r>
              <a:rPr lang="ar-EG" sz="3600" dirty="0"/>
              <a:t> : يطفئ سيجارته إذا دخلت معه الي المصعد .</a:t>
            </a:r>
            <a:endParaRPr lang="en-US" sz="3600" dirty="0"/>
          </a:p>
          <a:p>
            <a:pPr marL="0" indent="0" algn="r" rtl="1">
              <a:buNone/>
            </a:pPr>
            <a:r>
              <a:rPr lang="ar-EG" sz="3600" b="1" dirty="0"/>
              <a:t>- علي السلم</a:t>
            </a:r>
            <a:r>
              <a:rPr lang="ar-EG" sz="3600" dirty="0"/>
              <a:t> : يترك المرأة تصعد قبله وهو يصعد وراءها وعند النزول ينزل هو قبلها وهي وراءه وفي بعض البلدان يصعد الرجل قبلها .</a:t>
            </a:r>
            <a:endParaRPr lang="en-US" sz="3600" dirty="0"/>
          </a:p>
          <a:p>
            <a:pPr marL="0" indent="0" algn="r" rtl="1">
              <a:buNone/>
            </a:pPr>
            <a:r>
              <a:rPr lang="ar-EG" sz="3600" b="1" dirty="0"/>
              <a:t>- في الشارع</a:t>
            </a:r>
            <a:r>
              <a:rPr lang="ar-EG" sz="3600" dirty="0"/>
              <a:t> : يتحدث الرجل مع المرأة بصوت خافت .</a:t>
            </a:r>
            <a:endParaRPr lang="en-US" sz="3600" dirty="0"/>
          </a:p>
          <a:p>
            <a:pPr marL="0" indent="0" algn="r" rtl="1">
              <a:buNone/>
            </a:pPr>
            <a:r>
              <a:rPr lang="ar-EG" sz="3600" b="1" dirty="0"/>
              <a:t>- في الأتوبيس</a:t>
            </a:r>
            <a:r>
              <a:rPr lang="ar-EG" sz="3600" dirty="0"/>
              <a:t> : يقدم لها مكانه إذا لم تجد مكاناً شاغراً .</a:t>
            </a:r>
            <a:endParaRPr lang="en-US" sz="3600" dirty="0"/>
          </a:p>
          <a:p>
            <a:pPr marL="0" indent="0" algn="r" rtl="1">
              <a:buNone/>
            </a:pPr>
            <a:r>
              <a:rPr lang="ar-EG" sz="3600" b="1" dirty="0"/>
              <a:t>- في القطار</a:t>
            </a:r>
            <a:r>
              <a:rPr lang="ar-EG" sz="3600" dirty="0"/>
              <a:t> : لا يفتح زجاج النافذة قبل أن يستأذنها .</a:t>
            </a:r>
            <a:endParaRPr lang="en-US" sz="3600" dirty="0"/>
          </a:p>
          <a:p>
            <a:pPr marL="0" indent="0" algn="r" rtl="1">
              <a:buNone/>
            </a:pPr>
            <a:r>
              <a:rPr lang="ar-EG" sz="3600" b="1" dirty="0"/>
              <a:t>- في الطائرة</a:t>
            </a:r>
            <a:r>
              <a:rPr lang="ar-EG" sz="3600" dirty="0"/>
              <a:t> : لا يحدثها إذا وجدها غارقة في القراءة .</a:t>
            </a:r>
            <a:endParaRPr lang="en-US" sz="3600" dirty="0"/>
          </a:p>
          <a:p>
            <a:pPr marL="0" indent="0" algn="r">
              <a:buNone/>
            </a:pPr>
            <a:endParaRPr lang="en-US" sz="3600" dirty="0"/>
          </a:p>
        </p:txBody>
      </p:sp>
    </p:spTree>
    <p:extLst>
      <p:ext uri="{BB962C8B-B14F-4D97-AF65-F5344CB8AC3E}">
        <p14:creationId xmlns:p14="http://schemas.microsoft.com/office/powerpoint/2010/main" val="40175039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dirty="0">
                <a:cs typeface="PT Bold Heading" pitchFamily="2" charset="-78"/>
              </a:rPr>
              <a:t>8 - إتيكيت  الضحك </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sz="4000" b="1" dirty="0"/>
              <a:t>أ- اتيكيت الضحك في اللقاءات الرسمية:</a:t>
            </a:r>
            <a:r>
              <a:rPr lang="ar-SA" sz="4000" dirty="0"/>
              <a:t> </a:t>
            </a:r>
            <a:endParaRPr lang="en-US" sz="4000" dirty="0"/>
          </a:p>
          <a:p>
            <a:pPr marL="0" indent="0" algn="r" rtl="1">
              <a:buNone/>
            </a:pPr>
            <a:r>
              <a:rPr lang="ar-SA" sz="4000" dirty="0"/>
              <a:t>* ابتسامه اللحظة الأولى مطلوبة .</a:t>
            </a:r>
            <a:endParaRPr lang="en-US" sz="4000" dirty="0"/>
          </a:p>
          <a:p>
            <a:pPr marL="0" indent="0" algn="r" rtl="1">
              <a:buNone/>
            </a:pPr>
            <a:r>
              <a:rPr lang="ar-SA" sz="4000" dirty="0"/>
              <a:t>* الضحكات الخفيفة يمكن إطلاقها في الأحاديث الشخصية الجانبية .</a:t>
            </a:r>
            <a:endParaRPr lang="en-US" sz="4000" dirty="0"/>
          </a:p>
          <a:p>
            <a:pPr marL="0" indent="0" algn="r" rtl="1">
              <a:buNone/>
            </a:pPr>
            <a:r>
              <a:rPr lang="ar-SA" sz="4000" dirty="0"/>
              <a:t>* احذر الضحك الكثير أو إطلاق النكت خاصه في المقابلة لتسلم وظيفة أو اجتماع لمناقشة قضايا العمل .</a:t>
            </a:r>
            <a:br>
              <a:rPr lang="ar-SA" sz="4000" dirty="0"/>
            </a:br>
            <a:r>
              <a:rPr lang="ar-SA" sz="4000" dirty="0"/>
              <a:t>* التعليق السريع والذكي المصحوب </a:t>
            </a:r>
            <a:r>
              <a:rPr lang="ar-SA" sz="4000" dirty="0" smtClean="0"/>
              <a:t>بابتسامة</a:t>
            </a:r>
            <a:endParaRPr lang="ar-EG" sz="4000" dirty="0" smtClean="0"/>
          </a:p>
          <a:p>
            <a:pPr marL="0" indent="0" algn="r" rtl="1">
              <a:buNone/>
            </a:pPr>
            <a:endParaRPr lang="en-US" sz="4000" dirty="0"/>
          </a:p>
        </p:txBody>
      </p:sp>
    </p:spTree>
    <p:extLst>
      <p:ext uri="{BB962C8B-B14F-4D97-AF65-F5344CB8AC3E}">
        <p14:creationId xmlns:p14="http://schemas.microsoft.com/office/powerpoint/2010/main" val="16157138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rtl="1"/>
            <a:r>
              <a:rPr lang="ar-SA" dirty="0">
                <a:cs typeface="PT Bold Heading" pitchFamily="2" charset="-78"/>
              </a:rPr>
              <a:t>ب - اتيكيت الضحك في الأماكن العامة</a:t>
            </a:r>
            <a:endParaRPr lang="en-US" dirty="0">
              <a:cs typeface="PT Bold Heading" pitchFamily="2" charset="-78"/>
            </a:endParaRPr>
          </a:p>
        </p:txBody>
      </p:sp>
      <p:sp>
        <p:nvSpPr>
          <p:cNvPr id="3" name="عنصر نائب للمحتوى 2"/>
          <p:cNvSpPr>
            <a:spLocks noGrp="1"/>
          </p:cNvSpPr>
          <p:nvPr>
            <p:ph idx="1"/>
          </p:nvPr>
        </p:nvSpPr>
        <p:spPr>
          <a:xfrm>
            <a:off x="228600" y="1600200"/>
            <a:ext cx="8686800" cy="48768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sz="3600" b="1" dirty="0"/>
              <a:t>* ليس هناك ما يمنع الشباب من الضحك الكثير, ولكن يفضل ألا يكون بأصوات عالية تزعج الآخرين .</a:t>
            </a:r>
            <a:endParaRPr lang="en-US" sz="3600" b="1" dirty="0"/>
          </a:p>
          <a:p>
            <a:pPr marL="0" indent="0" algn="r" rtl="1">
              <a:buNone/>
            </a:pPr>
            <a:r>
              <a:rPr lang="ar-SA" sz="3600" b="1" dirty="0"/>
              <a:t>* لا تضحك أبدا بشكل علني ساخرا من مشهد أو من شخص غريب. </a:t>
            </a:r>
            <a:endParaRPr lang="en-US" sz="3600" b="1" dirty="0"/>
          </a:p>
          <a:p>
            <a:pPr marL="0" indent="0" algn="r" rtl="1">
              <a:buNone/>
            </a:pPr>
            <a:r>
              <a:rPr lang="ar-SA" sz="3600" b="1" dirty="0"/>
              <a:t>* الضحكات العالية مرفوضه تماما في الباصات والقطارات وأماكن الانتظار وباحات المسرح والسينما والمقاهي. </a:t>
            </a:r>
            <a:br>
              <a:rPr lang="ar-SA" sz="3600" b="1" dirty="0"/>
            </a:br>
            <a:r>
              <a:rPr lang="ar-SA" sz="3600" b="1" dirty="0"/>
              <a:t>* حاول أن تكتم ضحكتك بسرعة إذا أفلتت منك في مكان عام .</a:t>
            </a:r>
            <a:endParaRPr lang="en-US" sz="3600" b="1" dirty="0"/>
          </a:p>
          <a:p>
            <a:pPr marL="0" indent="0" algn="r">
              <a:buNone/>
            </a:pPr>
            <a:endParaRPr lang="en-US" sz="3600" b="1" dirty="0"/>
          </a:p>
        </p:txBody>
      </p:sp>
    </p:spTree>
    <p:extLst>
      <p:ext uri="{BB962C8B-B14F-4D97-AF65-F5344CB8AC3E}">
        <p14:creationId xmlns:p14="http://schemas.microsoft.com/office/powerpoint/2010/main" val="37072322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rtl="1"/>
            <a:r>
              <a:rPr lang="ar-SA" sz="4800" dirty="0">
                <a:cs typeface="PT Bold Heading" pitchFamily="2" charset="-78"/>
              </a:rPr>
              <a:t>اتيكيت الضحك في الأماكن الخاصة</a:t>
            </a:r>
            <a:endParaRPr lang="en-US" sz="4800" dirty="0">
              <a:cs typeface="PT Bold Heading" pitchFamily="2" charset="-78"/>
            </a:endParaRPr>
          </a:p>
        </p:txBody>
      </p:sp>
      <p:sp>
        <p:nvSpPr>
          <p:cNvPr id="3" name="عنصر نائب للمحتوى 2"/>
          <p:cNvSpPr>
            <a:spLocks noGrp="1"/>
          </p:cNvSpPr>
          <p:nvPr>
            <p:ph idx="1"/>
          </p:nvPr>
        </p:nvSpPr>
        <p:spPr>
          <a:xfrm>
            <a:off x="152400" y="1600200"/>
            <a:ext cx="8763000" cy="51054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b="1" dirty="0" smtClean="0"/>
              <a:t>* </a:t>
            </a:r>
            <a:r>
              <a:rPr lang="ar-SA" b="1" dirty="0"/>
              <a:t>الضحك في المنزل :</a:t>
            </a:r>
            <a:r>
              <a:rPr lang="ar-SA" dirty="0"/>
              <a:t> اضحك وبالطريقة التي تعجبك, ولكن تذكر أن الضحك المتواصل والدائم يقلل من هيبتك .</a:t>
            </a:r>
            <a:br>
              <a:rPr lang="ar-SA" dirty="0"/>
            </a:br>
            <a:r>
              <a:rPr lang="ar-SA" dirty="0"/>
              <a:t>* راقبوا ضحكات المراهقين من أفراد عائلتكم, فقد يقلدون فيها ممثلين كوميديين, لكن الخطر أن تصبح عادة تتسم بها شخصياتهم فيما بعد .</a:t>
            </a:r>
            <a:endParaRPr lang="en-US" dirty="0"/>
          </a:p>
          <a:p>
            <a:pPr marL="0" indent="0" algn="r" rtl="1">
              <a:buNone/>
            </a:pPr>
            <a:r>
              <a:rPr lang="ar-SA" dirty="0"/>
              <a:t>* امنعوا المراهقين من الضحك الذي يسخر من الآخرين.</a:t>
            </a:r>
            <a:br>
              <a:rPr lang="ar-SA" dirty="0"/>
            </a:br>
            <a:r>
              <a:rPr lang="ar-SA" dirty="0"/>
              <a:t>*القليل من الضحك يمنح الجو بهجه, أما كثيره فقد يجعلك مثل المهرج .</a:t>
            </a:r>
            <a:br>
              <a:rPr lang="ar-SA" dirty="0"/>
            </a:br>
            <a:r>
              <a:rPr lang="ar-SA" dirty="0"/>
              <a:t>* يشبه أحد الشعراء ضحكات السيدات بهديل الحمام, وهذا يعني أن الضحك الناعم والخفيف جميل ومريح للجميع .</a:t>
            </a:r>
            <a:br>
              <a:rPr lang="ar-SA" dirty="0"/>
            </a:br>
            <a:endParaRPr lang="en-US" dirty="0"/>
          </a:p>
        </p:txBody>
      </p:sp>
    </p:spTree>
    <p:extLst>
      <p:ext uri="{BB962C8B-B14F-4D97-AF65-F5344CB8AC3E}">
        <p14:creationId xmlns:p14="http://schemas.microsoft.com/office/powerpoint/2010/main" val="37687062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5400" dirty="0">
                <a:cs typeface="PT Bold Heading" pitchFamily="2" charset="-78"/>
              </a:rPr>
              <a:t>9 - إتيكيت الجلوس </a:t>
            </a:r>
            <a:r>
              <a:rPr lang="ar-SA" sz="5400" dirty="0" err="1">
                <a:cs typeface="PT Bold Heading" pitchFamily="2" charset="-78"/>
              </a:rPr>
              <a:t>فى</a:t>
            </a:r>
            <a:r>
              <a:rPr lang="ar-SA" sz="5400" dirty="0">
                <a:cs typeface="PT Bold Heading" pitchFamily="2" charset="-78"/>
              </a:rPr>
              <a:t> السيارة</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686800" cy="49530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2800" b="1" u="dbl" dirty="0"/>
              <a:t>القواعد الواجب مراعاتها </a:t>
            </a:r>
            <a:r>
              <a:rPr lang="ar-SA" sz="2800" b="1" u="dbl" dirty="0" err="1"/>
              <a:t>فى</a:t>
            </a:r>
            <a:r>
              <a:rPr lang="ar-SA" sz="2800" b="1" u="dbl" dirty="0"/>
              <a:t> تحديد أماكن جلوسنا </a:t>
            </a:r>
            <a:r>
              <a:rPr lang="ar-SA" sz="2800" b="1" u="dbl" dirty="0" err="1"/>
              <a:t>فى</a:t>
            </a:r>
            <a:r>
              <a:rPr lang="ar-SA" sz="2800" b="1" u="dbl" dirty="0"/>
              <a:t> السيارات الخاصة:</a:t>
            </a:r>
            <a:br>
              <a:rPr lang="ar-SA" sz="2800" b="1" u="dbl" dirty="0"/>
            </a:br>
            <a:r>
              <a:rPr lang="ar-SA" sz="2800" b="1" dirty="0"/>
              <a:t>* إذا كانت السيارة يقودها سائق خاص وعجلة القيادة على اليسار فأن مكان الجلوس </a:t>
            </a:r>
            <a:r>
              <a:rPr lang="ar-SA" sz="2800" b="1" dirty="0" err="1"/>
              <a:t>الشرفى</a:t>
            </a:r>
            <a:r>
              <a:rPr lang="ar-SA" sz="2800" b="1" dirty="0"/>
              <a:t> يكون على الطرف اليمين للمقعد </a:t>
            </a:r>
            <a:r>
              <a:rPr lang="ar-SA" sz="2800" b="1" dirty="0" err="1"/>
              <a:t>الخلفى</a:t>
            </a:r>
            <a:r>
              <a:rPr lang="ar-SA" sz="2800" b="1" dirty="0"/>
              <a:t>. </a:t>
            </a:r>
            <a:endParaRPr lang="en-US" sz="2800" b="1" dirty="0"/>
          </a:p>
          <a:p>
            <a:pPr marL="0" indent="0" algn="r" rtl="1">
              <a:buNone/>
            </a:pPr>
            <a:r>
              <a:rPr lang="ar-SA" sz="2800" b="1" dirty="0"/>
              <a:t>* وإذا كان الجلوس هم صاحب السيارة وضيف فأن صاحب السيارة يجلس </a:t>
            </a:r>
            <a:r>
              <a:rPr lang="ar-SA" sz="2800" b="1" dirty="0" err="1"/>
              <a:t>فى</a:t>
            </a:r>
            <a:r>
              <a:rPr lang="ar-SA" sz="2800" b="1" dirty="0"/>
              <a:t> الناحية اليسرى من المقعد </a:t>
            </a:r>
            <a:r>
              <a:rPr lang="ar-SA" sz="2800" b="1" dirty="0" err="1"/>
              <a:t>الخلفى</a:t>
            </a:r>
            <a:r>
              <a:rPr lang="ar-SA" sz="2800" b="1" dirty="0"/>
              <a:t> ويجلس الضيف </a:t>
            </a:r>
            <a:r>
              <a:rPr lang="ar-SA" sz="2800" b="1" dirty="0" err="1"/>
              <a:t>فى</a:t>
            </a:r>
            <a:r>
              <a:rPr lang="ar-SA" sz="2800" b="1" dirty="0"/>
              <a:t> المكان </a:t>
            </a:r>
            <a:r>
              <a:rPr lang="ar-SA" sz="2800" b="1" dirty="0" err="1"/>
              <a:t>الشرفى</a:t>
            </a:r>
            <a:r>
              <a:rPr lang="ar-SA" sz="2800" b="1" dirty="0"/>
              <a:t> </a:t>
            </a:r>
            <a:r>
              <a:rPr lang="ar-SA" sz="2800" b="1" dirty="0" err="1"/>
              <a:t>أى</a:t>
            </a:r>
            <a:r>
              <a:rPr lang="ar-SA" sz="2800" b="1" dirty="0"/>
              <a:t> الطرف الأيمن للمقعد </a:t>
            </a:r>
            <a:r>
              <a:rPr lang="ar-SA" sz="2800" b="1" dirty="0" err="1"/>
              <a:t>الخلفى</a:t>
            </a:r>
            <a:r>
              <a:rPr lang="ar-SA" sz="2800" b="1" dirty="0"/>
              <a:t> .</a:t>
            </a:r>
            <a:br>
              <a:rPr lang="ar-SA" sz="2800" b="1" dirty="0"/>
            </a:br>
            <a:r>
              <a:rPr lang="ar-SA" sz="2800" b="1" dirty="0"/>
              <a:t>* إذا كان عدد الضيوف أكثر من فرد فأن صاحب السيارة يجلس بجوار السائق ويجلس الضيوف </a:t>
            </a:r>
            <a:r>
              <a:rPr lang="ar-SA" sz="2800" b="1" dirty="0" err="1"/>
              <a:t>فى</a:t>
            </a:r>
            <a:r>
              <a:rPr lang="ar-SA" sz="2800" b="1" dirty="0"/>
              <a:t> المقعد </a:t>
            </a:r>
            <a:r>
              <a:rPr lang="ar-SA" sz="2800" b="1" dirty="0" err="1"/>
              <a:t>الخلفى</a:t>
            </a:r>
            <a:r>
              <a:rPr lang="ar-SA" sz="2800" b="1" dirty="0"/>
              <a:t> .</a:t>
            </a:r>
            <a:br>
              <a:rPr lang="ar-SA" sz="2800" b="1" dirty="0"/>
            </a:br>
            <a:r>
              <a:rPr lang="ar-SA" sz="2800" b="1" dirty="0"/>
              <a:t>* إذا كانت السيارة يقودها صاحبها فأن المكان </a:t>
            </a:r>
            <a:r>
              <a:rPr lang="ar-SA" sz="2800" b="1" dirty="0" err="1"/>
              <a:t>الشرفى</a:t>
            </a:r>
            <a:r>
              <a:rPr lang="ar-SA" sz="2800" b="1" dirty="0"/>
              <a:t> يكون بجواره</a:t>
            </a:r>
            <a:br>
              <a:rPr lang="ar-SA" sz="2800" b="1" dirty="0"/>
            </a:br>
            <a:endParaRPr lang="en-US" sz="2800" b="1" dirty="0"/>
          </a:p>
        </p:txBody>
      </p:sp>
    </p:spTree>
    <p:extLst>
      <p:ext uri="{BB962C8B-B14F-4D97-AF65-F5344CB8AC3E}">
        <p14:creationId xmlns:p14="http://schemas.microsoft.com/office/powerpoint/2010/main" val="28308588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86800" cy="62484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3600" b="1" dirty="0"/>
              <a:t>* إذا ركب رجل وامرأة سيارة خاصة يقودها سائق فإن الرجل يجلس بجوار السائق والسيدة تجلس </a:t>
            </a:r>
            <a:r>
              <a:rPr lang="ar-SA" sz="3600" b="1" dirty="0" err="1"/>
              <a:t>فى</a:t>
            </a:r>
            <a:r>
              <a:rPr lang="ar-SA" sz="3600" b="1" dirty="0"/>
              <a:t> الخلف .</a:t>
            </a:r>
            <a:br>
              <a:rPr lang="ar-SA" sz="3600" b="1" dirty="0"/>
            </a:br>
            <a:r>
              <a:rPr lang="ar-SA" sz="3600" b="1" dirty="0"/>
              <a:t> *إذا كانت السيارة يقودها صاحبها وكانت معه زوجته وأمه فإن الأم تجلس </a:t>
            </a:r>
            <a:r>
              <a:rPr lang="ar-SA" sz="3600" b="1" dirty="0" err="1"/>
              <a:t>فى</a:t>
            </a:r>
            <a:r>
              <a:rPr lang="ar-SA" sz="3600" b="1" dirty="0"/>
              <a:t> المكان </a:t>
            </a:r>
            <a:r>
              <a:rPr lang="ar-SA" sz="3600" b="1" dirty="0" err="1"/>
              <a:t>الشرفى</a:t>
            </a:r>
            <a:r>
              <a:rPr lang="ar-SA" sz="3600" b="1" dirty="0"/>
              <a:t> </a:t>
            </a:r>
            <a:r>
              <a:rPr lang="ar-SA" sz="3600" b="1" dirty="0" err="1"/>
              <a:t>فى</a:t>
            </a:r>
            <a:r>
              <a:rPr lang="ar-SA" sz="3600" b="1" dirty="0"/>
              <a:t> الأمام والزوجة تجلس </a:t>
            </a:r>
            <a:r>
              <a:rPr lang="ar-SA" sz="3600" b="1" dirty="0" err="1"/>
              <a:t>فى</a:t>
            </a:r>
            <a:r>
              <a:rPr lang="ar-SA" sz="3600" b="1" dirty="0"/>
              <a:t> المقعد </a:t>
            </a:r>
            <a:r>
              <a:rPr lang="ar-SA" sz="3600" b="1" dirty="0" err="1"/>
              <a:t>الخلفى</a:t>
            </a:r>
            <a:r>
              <a:rPr lang="ar-SA" sz="3600" b="1" dirty="0"/>
              <a:t>.</a:t>
            </a:r>
            <a:br>
              <a:rPr lang="ar-SA" sz="3600" b="1" dirty="0"/>
            </a:br>
            <a:r>
              <a:rPr lang="ar-SA" sz="3600" b="1" dirty="0"/>
              <a:t>* إذا كانت السيارة يقودها صاحبها وركب معه صديقان فأن الأكبر سناً يجلس بجوار قائد السيارة والأصغر يجلس </a:t>
            </a:r>
            <a:r>
              <a:rPr lang="ar-SA" sz="3600" b="1" dirty="0" err="1"/>
              <a:t>فى</a:t>
            </a:r>
            <a:r>
              <a:rPr lang="ar-SA" sz="3600" b="1" dirty="0"/>
              <a:t> الخلف.</a:t>
            </a:r>
            <a:br>
              <a:rPr lang="ar-SA" sz="3600" b="1" dirty="0"/>
            </a:br>
            <a:r>
              <a:rPr lang="ar-SA" sz="3600" b="1" dirty="0"/>
              <a:t>* ملخص النظرية أن المقعد </a:t>
            </a:r>
            <a:r>
              <a:rPr lang="ar-SA" sz="3600" b="1" dirty="0" err="1"/>
              <a:t>الشرفى</a:t>
            </a:r>
            <a:r>
              <a:rPr lang="ar-SA" sz="3600" b="1" dirty="0"/>
              <a:t> هو الطرف الأيمن للمقعد </a:t>
            </a:r>
            <a:r>
              <a:rPr lang="ar-SA" sz="3600" b="1" dirty="0" err="1"/>
              <a:t>الخلفى</a:t>
            </a:r>
            <a:r>
              <a:rPr lang="ar-SA" sz="3600" b="1" dirty="0"/>
              <a:t> إذا كانت السيارة يقودها سائق بأجر والمقعد </a:t>
            </a:r>
            <a:r>
              <a:rPr lang="ar-SA" sz="3600" b="1" dirty="0" err="1"/>
              <a:t>الشرفى</a:t>
            </a:r>
            <a:r>
              <a:rPr lang="ar-SA" sz="3600" b="1" dirty="0"/>
              <a:t> يكون </a:t>
            </a:r>
            <a:r>
              <a:rPr lang="ar-SA" sz="3600" b="1" dirty="0" err="1"/>
              <a:t>فى</a:t>
            </a:r>
            <a:r>
              <a:rPr lang="ar-SA" sz="3600" b="1" dirty="0"/>
              <a:t> الأمام بجوار </a:t>
            </a:r>
            <a:r>
              <a:rPr lang="ar-SA" sz="3600" b="1" dirty="0" smtClean="0"/>
              <a:t>السائق</a:t>
            </a:r>
            <a:r>
              <a:rPr lang="ar-EG" sz="3600" b="1" dirty="0"/>
              <a:t>.</a:t>
            </a:r>
            <a:endParaRPr lang="en-US" sz="3600" b="1" dirty="0"/>
          </a:p>
        </p:txBody>
      </p:sp>
    </p:spTree>
    <p:extLst>
      <p:ext uri="{BB962C8B-B14F-4D97-AF65-F5344CB8AC3E}">
        <p14:creationId xmlns:p14="http://schemas.microsoft.com/office/powerpoint/2010/main" val="11431054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en-US" sz="6000" dirty="0" err="1">
                <a:cs typeface="PT Bold Heading" pitchFamily="2" charset="-78"/>
              </a:rPr>
              <a:t>نشأة</a:t>
            </a:r>
            <a:r>
              <a:rPr lang="en-US" sz="6000" dirty="0">
                <a:cs typeface="PT Bold Heading" pitchFamily="2" charset="-78"/>
              </a:rPr>
              <a:t> </a:t>
            </a:r>
            <a:r>
              <a:rPr lang="en-US" sz="6000" dirty="0" err="1">
                <a:cs typeface="PT Bold Heading" pitchFamily="2" charset="-78"/>
              </a:rPr>
              <a:t>الاتيكيت</a:t>
            </a:r>
            <a:r>
              <a:rPr lang="en-US" sz="6000" b="1" dirty="0">
                <a:cs typeface="PT Bold Heading" pitchFamily="2" charset="-78"/>
              </a:rPr>
              <a:t> </a:t>
            </a:r>
            <a:endParaRPr lang="en-US" sz="6000" dirty="0">
              <a:cs typeface="PT Bold Heading" pitchFamily="2" charset="-78"/>
            </a:endParaRPr>
          </a:p>
        </p:txBody>
      </p:sp>
      <p:sp>
        <p:nvSpPr>
          <p:cNvPr id="3" name="عنصر نائب للمحتوى 2"/>
          <p:cNvSpPr>
            <a:spLocks noGrp="1"/>
          </p:cNvSpPr>
          <p:nvPr>
            <p:ph idx="1"/>
          </p:nvPr>
        </p:nvSpPr>
        <p:spPr>
          <a:xfrm>
            <a:off x="76200" y="1600200"/>
            <a:ext cx="8839200" cy="5257800"/>
          </a:xfrm>
        </p:spPr>
        <p:style>
          <a:lnRef idx="1">
            <a:schemeClr val="accent5"/>
          </a:lnRef>
          <a:fillRef idx="2">
            <a:schemeClr val="accent5"/>
          </a:fillRef>
          <a:effectRef idx="1">
            <a:schemeClr val="accent5"/>
          </a:effectRef>
          <a:fontRef idx="minor">
            <a:schemeClr val="dk1"/>
          </a:fontRef>
        </p:style>
        <p:txBody>
          <a:bodyPr>
            <a:noAutofit/>
          </a:bodyPr>
          <a:lstStyle/>
          <a:p>
            <a:pPr algn="r" rtl="1"/>
            <a:r>
              <a:rPr lang="en-US" sz="3600" dirty="0" err="1">
                <a:solidFill>
                  <a:srgbClr val="00B0F0"/>
                </a:solidFill>
                <a:cs typeface="PT Bold Heading" pitchFamily="2" charset="-78"/>
              </a:rPr>
              <a:t>اختلف</a:t>
            </a:r>
            <a:r>
              <a:rPr lang="en-US" sz="3600" dirty="0">
                <a:solidFill>
                  <a:srgbClr val="00B0F0"/>
                </a:solidFill>
                <a:cs typeface="PT Bold Heading" pitchFamily="2" charset="-78"/>
              </a:rPr>
              <a:t> </a:t>
            </a:r>
            <a:r>
              <a:rPr lang="en-US" sz="3600" dirty="0" err="1">
                <a:solidFill>
                  <a:srgbClr val="00B0F0"/>
                </a:solidFill>
                <a:cs typeface="PT Bold Heading" pitchFamily="2" charset="-78"/>
              </a:rPr>
              <a:t>الباحثون</a:t>
            </a:r>
            <a:r>
              <a:rPr lang="en-US" sz="3600" dirty="0">
                <a:solidFill>
                  <a:srgbClr val="00B0F0"/>
                </a:solidFill>
                <a:cs typeface="PT Bold Heading" pitchFamily="2" charset="-78"/>
              </a:rPr>
              <a:t> </a:t>
            </a:r>
            <a:r>
              <a:rPr lang="en-US" sz="3600" dirty="0" err="1">
                <a:solidFill>
                  <a:srgbClr val="00B0F0"/>
                </a:solidFill>
                <a:cs typeface="PT Bold Heading" pitchFamily="2" charset="-78"/>
              </a:rPr>
              <a:t>في</a:t>
            </a:r>
            <a:r>
              <a:rPr lang="en-US" sz="3600" dirty="0">
                <a:solidFill>
                  <a:srgbClr val="00B0F0"/>
                </a:solidFill>
                <a:cs typeface="PT Bold Heading" pitchFamily="2" charset="-78"/>
              </a:rPr>
              <a:t> </a:t>
            </a:r>
            <a:r>
              <a:rPr lang="en-US" sz="3600" dirty="0" err="1">
                <a:solidFill>
                  <a:srgbClr val="00B0F0"/>
                </a:solidFill>
                <a:cs typeface="PT Bold Heading" pitchFamily="2" charset="-78"/>
              </a:rPr>
              <a:t>تحديد</a:t>
            </a:r>
            <a:r>
              <a:rPr lang="en-US" sz="3600" dirty="0">
                <a:solidFill>
                  <a:srgbClr val="00B0F0"/>
                </a:solidFill>
                <a:cs typeface="PT Bold Heading" pitchFamily="2" charset="-78"/>
              </a:rPr>
              <a:t> </a:t>
            </a:r>
            <a:r>
              <a:rPr lang="en-US" sz="3600" dirty="0" err="1">
                <a:solidFill>
                  <a:srgbClr val="00B0F0"/>
                </a:solidFill>
                <a:cs typeface="PT Bold Heading" pitchFamily="2" charset="-78"/>
              </a:rPr>
              <a:t>أصل</a:t>
            </a:r>
            <a:r>
              <a:rPr lang="en-US" sz="3600" dirty="0">
                <a:solidFill>
                  <a:srgbClr val="00B0F0"/>
                </a:solidFill>
                <a:cs typeface="PT Bold Heading" pitchFamily="2" charset="-78"/>
              </a:rPr>
              <a:t> </a:t>
            </a:r>
            <a:r>
              <a:rPr lang="en-US" sz="3600" dirty="0" err="1">
                <a:solidFill>
                  <a:srgbClr val="00B0F0"/>
                </a:solidFill>
                <a:cs typeface="PT Bold Heading" pitchFamily="2" charset="-78"/>
              </a:rPr>
              <a:t>كلمة</a:t>
            </a:r>
            <a:r>
              <a:rPr lang="en-US" sz="3600" dirty="0">
                <a:solidFill>
                  <a:srgbClr val="00B0F0"/>
                </a:solidFill>
                <a:cs typeface="PT Bold Heading" pitchFamily="2" charset="-78"/>
              </a:rPr>
              <a:t> </a:t>
            </a:r>
            <a:r>
              <a:rPr lang="en-US" sz="3600" dirty="0" err="1">
                <a:solidFill>
                  <a:srgbClr val="00B0F0"/>
                </a:solidFill>
                <a:cs typeface="PT Bold Heading" pitchFamily="2" charset="-78"/>
              </a:rPr>
              <a:t>الإتيكيت</a:t>
            </a:r>
            <a:r>
              <a:rPr lang="en-US" sz="3600" dirty="0">
                <a:solidFill>
                  <a:srgbClr val="00B0F0"/>
                </a:solidFill>
                <a:cs typeface="PT Bold Heading" pitchFamily="2" charset="-78"/>
              </a:rPr>
              <a:t> </a:t>
            </a:r>
            <a:r>
              <a:rPr lang="en-US" sz="3600" dirty="0" err="1">
                <a:solidFill>
                  <a:srgbClr val="00B0F0"/>
                </a:solidFill>
                <a:cs typeface="PT Bold Heading" pitchFamily="2" charset="-78"/>
              </a:rPr>
              <a:t>ومعرفة</a:t>
            </a:r>
            <a:r>
              <a:rPr lang="en-US" sz="3600" dirty="0">
                <a:solidFill>
                  <a:srgbClr val="00B0F0"/>
                </a:solidFill>
                <a:cs typeface="PT Bold Heading" pitchFamily="2" charset="-78"/>
              </a:rPr>
              <a:t> </a:t>
            </a:r>
            <a:r>
              <a:rPr lang="en-US" sz="3600" dirty="0" err="1">
                <a:solidFill>
                  <a:srgbClr val="00B0F0"/>
                </a:solidFill>
                <a:cs typeface="PT Bold Heading" pitchFamily="2" charset="-78"/>
              </a:rPr>
              <a:t>مدلولاتها</a:t>
            </a:r>
            <a:r>
              <a:rPr lang="en-US" sz="3600" dirty="0">
                <a:solidFill>
                  <a:srgbClr val="00B0F0"/>
                </a:solidFill>
                <a:cs typeface="PT Bold Heading" pitchFamily="2" charset="-78"/>
              </a:rPr>
              <a:t> </a:t>
            </a:r>
            <a:r>
              <a:rPr lang="en-US" sz="3600" dirty="0" err="1">
                <a:solidFill>
                  <a:srgbClr val="00B0F0"/>
                </a:solidFill>
                <a:cs typeface="PT Bold Heading" pitchFamily="2" charset="-78"/>
              </a:rPr>
              <a:t>الكثيرة</a:t>
            </a:r>
            <a:r>
              <a:rPr lang="en-US" sz="3600" dirty="0">
                <a:solidFill>
                  <a:srgbClr val="00B0F0"/>
                </a:solidFill>
                <a:cs typeface="PT Bold Heading" pitchFamily="2" charset="-78"/>
              </a:rPr>
              <a:t>. </a:t>
            </a:r>
            <a:endParaRPr lang="ar-EG" sz="3600" dirty="0" smtClean="0">
              <a:solidFill>
                <a:srgbClr val="00B0F0"/>
              </a:solidFill>
              <a:cs typeface="PT Bold Heading" pitchFamily="2" charset="-78"/>
            </a:endParaRPr>
          </a:p>
          <a:p>
            <a:pPr algn="r" rtl="1"/>
            <a:r>
              <a:rPr lang="en-US" sz="3600" dirty="0" err="1" smtClean="0">
                <a:cs typeface="PT Bold Heading" pitchFamily="2" charset="-78"/>
              </a:rPr>
              <a:t>فردّها</a:t>
            </a:r>
            <a:r>
              <a:rPr lang="en-US" sz="3600" dirty="0" smtClean="0">
                <a:cs typeface="PT Bold Heading" pitchFamily="2" charset="-78"/>
              </a:rPr>
              <a:t> </a:t>
            </a:r>
            <a:r>
              <a:rPr lang="en-US" sz="3600" dirty="0" err="1">
                <a:cs typeface="PT Bold Heading" pitchFamily="2" charset="-78"/>
              </a:rPr>
              <a:t>البعض</a:t>
            </a:r>
            <a:r>
              <a:rPr lang="en-US" sz="3600" dirty="0">
                <a:cs typeface="PT Bold Heading" pitchFamily="2" charset="-78"/>
              </a:rPr>
              <a:t> </a:t>
            </a:r>
            <a:r>
              <a:rPr lang="en-US" sz="3600" dirty="0" err="1">
                <a:cs typeface="PT Bold Heading" pitchFamily="2" charset="-78"/>
              </a:rPr>
              <a:t>إلى</a:t>
            </a:r>
            <a:r>
              <a:rPr lang="en-US" sz="3600" dirty="0">
                <a:cs typeface="PT Bold Heading" pitchFamily="2" charset="-78"/>
              </a:rPr>
              <a:t> </a:t>
            </a:r>
            <a:r>
              <a:rPr lang="en-US" sz="3600" dirty="0" err="1">
                <a:cs typeface="PT Bold Heading" pitchFamily="2" charset="-78"/>
              </a:rPr>
              <a:t>كلمة</a:t>
            </a:r>
            <a:r>
              <a:rPr lang="en-US" sz="3600" dirty="0">
                <a:cs typeface="PT Bold Heading" pitchFamily="2" charset="-78"/>
              </a:rPr>
              <a:t> </a:t>
            </a:r>
            <a:r>
              <a:rPr lang="en-US" sz="3600" dirty="0" err="1">
                <a:cs typeface="PT Bold Heading" pitchFamily="2" charset="-78"/>
              </a:rPr>
              <a:t>يونانية</a:t>
            </a:r>
            <a:r>
              <a:rPr lang="en-US" sz="3600" dirty="0">
                <a:cs typeface="PT Bold Heading" pitchFamily="2" charset="-78"/>
              </a:rPr>
              <a:t> </a:t>
            </a:r>
            <a:r>
              <a:rPr lang="en-US" sz="3600" dirty="0" err="1">
                <a:cs typeface="PT Bold Heading" pitchFamily="2" charset="-78"/>
              </a:rPr>
              <a:t>قديمة</a:t>
            </a:r>
            <a:r>
              <a:rPr lang="en-US" sz="3600" dirty="0">
                <a:cs typeface="PT Bold Heading" pitchFamily="2" charset="-78"/>
              </a:rPr>
              <a:t> </a:t>
            </a:r>
            <a:r>
              <a:rPr lang="en-US" sz="3600" dirty="0" err="1">
                <a:cs typeface="PT Bold Heading" pitchFamily="2" charset="-78"/>
              </a:rPr>
              <a:t>هي</a:t>
            </a:r>
            <a:r>
              <a:rPr lang="en-US" sz="3600" dirty="0">
                <a:cs typeface="PT Bold Heading" pitchFamily="2" charset="-78"/>
              </a:rPr>
              <a:t> "</a:t>
            </a:r>
            <a:r>
              <a:rPr lang="en-US" sz="3600" dirty="0" err="1">
                <a:cs typeface="PT Bold Heading" pitchFamily="2" charset="-78"/>
              </a:rPr>
              <a:t>ستيكوس</a:t>
            </a:r>
            <a:r>
              <a:rPr lang="en-US" sz="3600" dirty="0">
                <a:cs typeface="PT Bold Heading" pitchFamily="2" charset="-78"/>
              </a:rPr>
              <a:t>" </a:t>
            </a:r>
            <a:r>
              <a:rPr lang="en-US" sz="3600" dirty="0" err="1">
                <a:cs typeface="PT Bold Heading" pitchFamily="2" charset="-78"/>
              </a:rPr>
              <a:t>ومعناها</a:t>
            </a:r>
            <a:r>
              <a:rPr lang="en-US" sz="3600" dirty="0">
                <a:cs typeface="PT Bold Heading" pitchFamily="2" charset="-78"/>
              </a:rPr>
              <a:t>: </a:t>
            </a:r>
            <a:r>
              <a:rPr lang="en-US" sz="3600" dirty="0" err="1">
                <a:cs typeface="PT Bold Heading" pitchFamily="2" charset="-78"/>
              </a:rPr>
              <a:t>نظام</a:t>
            </a:r>
            <a:r>
              <a:rPr lang="en-US" sz="3600" dirty="0">
                <a:cs typeface="PT Bold Heading" pitchFamily="2" charset="-78"/>
              </a:rPr>
              <a:t> </a:t>
            </a:r>
            <a:r>
              <a:rPr lang="en-US" sz="3600" dirty="0" err="1">
                <a:cs typeface="PT Bold Heading" pitchFamily="2" charset="-78"/>
              </a:rPr>
              <a:t>الطبقات</a:t>
            </a:r>
            <a:r>
              <a:rPr lang="en-US" sz="3600" dirty="0">
                <a:cs typeface="PT Bold Heading" pitchFamily="2" charset="-78"/>
              </a:rPr>
              <a:t> </a:t>
            </a:r>
            <a:r>
              <a:rPr lang="en-US" sz="3600" dirty="0" err="1">
                <a:cs typeface="PT Bold Heading" pitchFamily="2" charset="-78"/>
              </a:rPr>
              <a:t>أو</a:t>
            </a:r>
            <a:r>
              <a:rPr lang="en-US" sz="3600" dirty="0">
                <a:cs typeface="PT Bold Heading" pitchFamily="2" charset="-78"/>
              </a:rPr>
              <a:t> </a:t>
            </a:r>
            <a:r>
              <a:rPr lang="en-US" sz="3600" dirty="0" err="1">
                <a:cs typeface="PT Bold Heading" pitchFamily="2" charset="-78"/>
              </a:rPr>
              <a:t>الفئات</a:t>
            </a:r>
            <a:r>
              <a:rPr lang="en-US" sz="3600" dirty="0">
                <a:cs typeface="PT Bold Heading" pitchFamily="2" charset="-78"/>
              </a:rPr>
              <a:t> </a:t>
            </a:r>
            <a:r>
              <a:rPr lang="en-US" sz="3600" dirty="0" err="1">
                <a:cs typeface="PT Bold Heading" pitchFamily="2" charset="-78"/>
              </a:rPr>
              <a:t>الاجتماعية</a:t>
            </a:r>
            <a:r>
              <a:rPr lang="en-US" sz="3600" dirty="0">
                <a:cs typeface="PT Bold Heading" pitchFamily="2" charset="-78"/>
              </a:rPr>
              <a:t>. </a:t>
            </a:r>
            <a:r>
              <a:rPr lang="en-US" sz="3600" dirty="0" err="1">
                <a:cs typeface="PT Bold Heading" pitchFamily="2" charset="-78"/>
              </a:rPr>
              <a:t>وعزاها</a:t>
            </a:r>
            <a:r>
              <a:rPr lang="en-US" sz="3600" dirty="0">
                <a:cs typeface="PT Bold Heading" pitchFamily="2" charset="-78"/>
              </a:rPr>
              <a:t> </a:t>
            </a:r>
            <a:r>
              <a:rPr lang="en-US" sz="3600" dirty="0" err="1">
                <a:cs typeface="PT Bold Heading" pitchFamily="2" charset="-78"/>
              </a:rPr>
              <a:t>آخرون</a:t>
            </a:r>
            <a:r>
              <a:rPr lang="en-US" sz="3600" dirty="0">
                <a:cs typeface="PT Bold Heading" pitchFamily="2" charset="-78"/>
              </a:rPr>
              <a:t> </a:t>
            </a:r>
            <a:r>
              <a:rPr lang="en-US" sz="3600" dirty="0" err="1">
                <a:cs typeface="PT Bold Heading" pitchFamily="2" charset="-78"/>
              </a:rPr>
              <a:t>إلى</a:t>
            </a:r>
            <a:r>
              <a:rPr lang="en-US" sz="3600" dirty="0">
                <a:cs typeface="PT Bold Heading" pitchFamily="2" charset="-78"/>
              </a:rPr>
              <a:t> </a:t>
            </a:r>
            <a:r>
              <a:rPr lang="en-US" sz="3600" dirty="0" err="1">
                <a:cs typeface="PT Bold Heading" pitchFamily="2" charset="-78"/>
              </a:rPr>
              <a:t>تعبير</a:t>
            </a:r>
            <a:r>
              <a:rPr lang="en-US" sz="3600" dirty="0">
                <a:cs typeface="PT Bold Heading" pitchFamily="2" charset="-78"/>
              </a:rPr>
              <a:t> </a:t>
            </a:r>
            <a:r>
              <a:rPr lang="en-US" sz="3600" dirty="0" err="1">
                <a:cs typeface="PT Bold Heading" pitchFamily="2" charset="-78"/>
              </a:rPr>
              <a:t>ألماني</a:t>
            </a:r>
            <a:r>
              <a:rPr lang="en-US" sz="3600" dirty="0">
                <a:cs typeface="PT Bold Heading" pitchFamily="2" charset="-78"/>
              </a:rPr>
              <a:t> </a:t>
            </a:r>
            <a:r>
              <a:rPr lang="en-US" sz="3600" dirty="0" err="1">
                <a:cs typeface="PT Bold Heading" pitchFamily="2" charset="-78"/>
              </a:rPr>
              <a:t>بمعني</a:t>
            </a:r>
            <a:r>
              <a:rPr lang="en-US" sz="3600" dirty="0">
                <a:cs typeface="PT Bold Heading" pitchFamily="2" charset="-78"/>
              </a:rPr>
              <a:t> </a:t>
            </a:r>
            <a:r>
              <a:rPr lang="en-US" sz="3600" dirty="0" err="1">
                <a:cs typeface="PT Bold Heading" pitchFamily="2" charset="-78"/>
              </a:rPr>
              <a:t>الطابع</a:t>
            </a:r>
            <a:r>
              <a:rPr lang="en-US" sz="3600" dirty="0">
                <a:cs typeface="PT Bold Heading" pitchFamily="2" charset="-78"/>
              </a:rPr>
              <a:t> </a:t>
            </a:r>
            <a:r>
              <a:rPr lang="en-US" sz="3600" dirty="0" err="1">
                <a:cs typeface="PT Bold Heading" pitchFamily="2" charset="-78"/>
              </a:rPr>
              <a:t>أو</a:t>
            </a:r>
            <a:r>
              <a:rPr lang="en-US" sz="3600" dirty="0">
                <a:cs typeface="PT Bold Heading" pitchFamily="2" charset="-78"/>
              </a:rPr>
              <a:t> </a:t>
            </a:r>
            <a:r>
              <a:rPr lang="en-US" sz="3600" dirty="0" err="1">
                <a:cs typeface="PT Bold Heading" pitchFamily="2" charset="-78"/>
              </a:rPr>
              <a:t>السمة</a:t>
            </a:r>
            <a:r>
              <a:rPr lang="en-US" sz="3600" dirty="0">
                <a:cs typeface="PT Bold Heading" pitchFamily="2" charset="-78"/>
              </a:rPr>
              <a:t> </a:t>
            </a:r>
            <a:r>
              <a:rPr lang="en-US" sz="3600" dirty="0" err="1">
                <a:cs typeface="PT Bold Heading" pitchFamily="2" charset="-78"/>
              </a:rPr>
              <a:t>البارزة</a:t>
            </a:r>
            <a:r>
              <a:rPr lang="en-US" sz="3600" dirty="0">
                <a:cs typeface="PT Bold Heading" pitchFamily="2" charset="-78"/>
              </a:rPr>
              <a:t>. </a:t>
            </a:r>
          </a:p>
          <a:p>
            <a:pPr algn="r" rtl="1"/>
            <a:r>
              <a:rPr lang="en-US" sz="3600" dirty="0" err="1">
                <a:solidFill>
                  <a:srgbClr val="00B050"/>
                </a:solidFill>
                <a:cs typeface="PT Bold Heading" pitchFamily="2" charset="-78"/>
              </a:rPr>
              <a:t>ورأى</a:t>
            </a:r>
            <a:r>
              <a:rPr lang="en-US" sz="3600" dirty="0">
                <a:solidFill>
                  <a:srgbClr val="00B050"/>
                </a:solidFill>
                <a:cs typeface="PT Bold Heading" pitchFamily="2" charset="-78"/>
              </a:rPr>
              <a:t> </a:t>
            </a:r>
            <a:r>
              <a:rPr lang="en-US" sz="3600" dirty="0" err="1">
                <a:solidFill>
                  <a:srgbClr val="00B050"/>
                </a:solidFill>
                <a:cs typeface="PT Bold Heading" pitchFamily="2" charset="-78"/>
              </a:rPr>
              <a:t>باحثون</a:t>
            </a:r>
            <a:r>
              <a:rPr lang="en-US" sz="3600" dirty="0">
                <a:solidFill>
                  <a:srgbClr val="00B050"/>
                </a:solidFill>
                <a:cs typeface="PT Bold Heading" pitchFamily="2" charset="-78"/>
              </a:rPr>
              <a:t> </a:t>
            </a:r>
            <a:r>
              <a:rPr lang="en-US" sz="3600" dirty="0" err="1">
                <a:solidFill>
                  <a:srgbClr val="00B050"/>
                </a:solidFill>
                <a:cs typeface="PT Bold Heading" pitchFamily="2" charset="-78"/>
              </a:rPr>
              <a:t>فرنسيون</a:t>
            </a:r>
            <a:r>
              <a:rPr lang="en-US" sz="3600" dirty="0">
                <a:solidFill>
                  <a:srgbClr val="00B050"/>
                </a:solidFill>
                <a:cs typeface="PT Bold Heading" pitchFamily="2" charset="-78"/>
              </a:rPr>
              <a:t> </a:t>
            </a:r>
            <a:r>
              <a:rPr lang="en-US" sz="3600" dirty="0" err="1">
                <a:solidFill>
                  <a:srgbClr val="00B050"/>
                </a:solidFill>
                <a:cs typeface="PT Bold Heading" pitchFamily="2" charset="-78"/>
              </a:rPr>
              <a:t>أن</a:t>
            </a:r>
            <a:r>
              <a:rPr lang="en-US" sz="3600" dirty="0">
                <a:solidFill>
                  <a:srgbClr val="00B050"/>
                </a:solidFill>
                <a:cs typeface="PT Bold Heading" pitchFamily="2" charset="-78"/>
              </a:rPr>
              <a:t> </a:t>
            </a:r>
            <a:r>
              <a:rPr lang="en-US" sz="3600" dirty="0" err="1">
                <a:solidFill>
                  <a:srgbClr val="00B050"/>
                </a:solidFill>
                <a:cs typeface="PT Bold Heading" pitchFamily="2" charset="-78"/>
              </a:rPr>
              <a:t>كلمة</a:t>
            </a:r>
            <a:r>
              <a:rPr lang="en-US" sz="3600" dirty="0">
                <a:solidFill>
                  <a:srgbClr val="00B050"/>
                </a:solidFill>
                <a:cs typeface="PT Bold Heading" pitchFamily="2" charset="-78"/>
              </a:rPr>
              <a:t> </a:t>
            </a:r>
            <a:r>
              <a:rPr lang="en-US" sz="3600" dirty="0" err="1">
                <a:solidFill>
                  <a:srgbClr val="00B050"/>
                </a:solidFill>
                <a:cs typeface="PT Bold Heading" pitchFamily="2" charset="-78"/>
              </a:rPr>
              <a:t>إتيكيت</a:t>
            </a:r>
            <a:r>
              <a:rPr lang="en-US" sz="3600" dirty="0">
                <a:solidFill>
                  <a:srgbClr val="00B050"/>
                </a:solidFill>
                <a:cs typeface="PT Bold Heading" pitchFamily="2" charset="-78"/>
              </a:rPr>
              <a:t> </a:t>
            </a:r>
            <a:r>
              <a:rPr lang="en-US" sz="3600" dirty="0" err="1">
                <a:solidFill>
                  <a:srgbClr val="00B050"/>
                </a:solidFill>
                <a:cs typeface="PT Bold Heading" pitchFamily="2" charset="-78"/>
              </a:rPr>
              <a:t>تعود</a:t>
            </a:r>
            <a:r>
              <a:rPr lang="en-US" sz="3600" dirty="0">
                <a:solidFill>
                  <a:srgbClr val="00B050"/>
                </a:solidFill>
                <a:cs typeface="PT Bold Heading" pitchFamily="2" charset="-78"/>
              </a:rPr>
              <a:t> </a:t>
            </a:r>
            <a:r>
              <a:rPr lang="en-US" sz="3600" dirty="0" err="1">
                <a:solidFill>
                  <a:srgbClr val="00B050"/>
                </a:solidFill>
                <a:cs typeface="PT Bold Heading" pitchFamily="2" charset="-78"/>
              </a:rPr>
              <a:t>بجذورها</a:t>
            </a:r>
            <a:r>
              <a:rPr lang="en-US" sz="3600" dirty="0">
                <a:solidFill>
                  <a:srgbClr val="00B050"/>
                </a:solidFill>
                <a:cs typeface="PT Bold Heading" pitchFamily="2" charset="-78"/>
              </a:rPr>
              <a:t> </a:t>
            </a:r>
            <a:r>
              <a:rPr lang="en-US" sz="3600" dirty="0" err="1">
                <a:solidFill>
                  <a:srgbClr val="00B050"/>
                </a:solidFill>
                <a:cs typeface="PT Bold Heading" pitchFamily="2" charset="-78"/>
              </a:rPr>
              <a:t>إلى</a:t>
            </a:r>
            <a:r>
              <a:rPr lang="en-US" sz="3600" dirty="0">
                <a:solidFill>
                  <a:srgbClr val="00B050"/>
                </a:solidFill>
                <a:cs typeface="PT Bold Heading" pitchFamily="2" charset="-78"/>
              </a:rPr>
              <a:t> </a:t>
            </a:r>
            <a:r>
              <a:rPr lang="en-US" sz="3600" dirty="0" err="1">
                <a:solidFill>
                  <a:srgbClr val="00B050"/>
                </a:solidFill>
                <a:cs typeface="PT Bold Heading" pitchFamily="2" charset="-78"/>
              </a:rPr>
              <a:t>المصطلح</a:t>
            </a:r>
            <a:r>
              <a:rPr lang="en-US" sz="3600" dirty="0">
                <a:solidFill>
                  <a:srgbClr val="00B050"/>
                </a:solidFill>
                <a:cs typeface="PT Bold Heading" pitchFamily="2" charset="-78"/>
              </a:rPr>
              <a:t> </a:t>
            </a:r>
            <a:r>
              <a:rPr lang="en-US" sz="3600" dirty="0" err="1">
                <a:solidFill>
                  <a:srgbClr val="00B050"/>
                </a:solidFill>
                <a:cs typeface="PT Bold Heading" pitchFamily="2" charset="-78"/>
              </a:rPr>
              <a:t>الفرنسي</a:t>
            </a:r>
            <a:r>
              <a:rPr lang="en-US" sz="3600" dirty="0">
                <a:solidFill>
                  <a:srgbClr val="00B050"/>
                </a:solidFill>
                <a:cs typeface="PT Bold Heading" pitchFamily="2" charset="-78"/>
              </a:rPr>
              <a:t>  Ticket </a:t>
            </a:r>
            <a:r>
              <a:rPr lang="en-US" sz="3600" dirty="0" err="1">
                <a:solidFill>
                  <a:srgbClr val="00B050"/>
                </a:solidFill>
                <a:cs typeface="PT Bold Heading" pitchFamily="2" charset="-78"/>
              </a:rPr>
              <a:t>الذي</a:t>
            </a:r>
            <a:r>
              <a:rPr lang="en-US" sz="3600" dirty="0">
                <a:solidFill>
                  <a:srgbClr val="00B050"/>
                </a:solidFill>
                <a:cs typeface="PT Bold Heading" pitchFamily="2" charset="-78"/>
              </a:rPr>
              <a:t> </a:t>
            </a:r>
            <a:r>
              <a:rPr lang="en-US" sz="3600" dirty="0" err="1">
                <a:solidFill>
                  <a:srgbClr val="00B050"/>
                </a:solidFill>
                <a:cs typeface="PT Bold Heading" pitchFamily="2" charset="-78"/>
              </a:rPr>
              <a:t>يعني</a:t>
            </a:r>
            <a:r>
              <a:rPr lang="en-US" sz="3600" dirty="0">
                <a:solidFill>
                  <a:srgbClr val="00B050"/>
                </a:solidFill>
                <a:cs typeface="PT Bold Heading" pitchFamily="2" charset="-78"/>
              </a:rPr>
              <a:t> </a:t>
            </a:r>
            <a:r>
              <a:rPr lang="en-US" sz="3600" dirty="0" err="1">
                <a:solidFill>
                  <a:srgbClr val="00B050"/>
                </a:solidFill>
                <a:cs typeface="PT Bold Heading" pitchFamily="2" charset="-78"/>
              </a:rPr>
              <a:t>بطاقة</a:t>
            </a:r>
            <a:r>
              <a:rPr lang="en-US" sz="3600" dirty="0">
                <a:solidFill>
                  <a:srgbClr val="00B050"/>
                </a:solidFill>
                <a:cs typeface="PT Bold Heading" pitchFamily="2" charset="-78"/>
              </a:rPr>
              <a:t> </a:t>
            </a:r>
            <a:r>
              <a:rPr lang="en-US" sz="3600" dirty="0" err="1">
                <a:solidFill>
                  <a:srgbClr val="00B050"/>
                </a:solidFill>
                <a:cs typeface="PT Bold Heading" pitchFamily="2" charset="-78"/>
              </a:rPr>
              <a:t>الدخول</a:t>
            </a:r>
            <a:r>
              <a:rPr lang="en-US" sz="3600" dirty="0">
                <a:solidFill>
                  <a:srgbClr val="00B050"/>
                </a:solidFill>
                <a:cs typeface="PT Bold Heading" pitchFamily="2" charset="-78"/>
              </a:rPr>
              <a:t> </a:t>
            </a:r>
            <a:r>
              <a:rPr lang="en-US" sz="3600" dirty="0" err="1">
                <a:solidFill>
                  <a:srgbClr val="00B050"/>
                </a:solidFill>
                <a:cs typeface="PT Bold Heading" pitchFamily="2" charset="-78"/>
              </a:rPr>
              <a:t>إلى</a:t>
            </a:r>
            <a:r>
              <a:rPr lang="en-US" sz="3600" dirty="0">
                <a:solidFill>
                  <a:srgbClr val="00B050"/>
                </a:solidFill>
                <a:cs typeface="PT Bold Heading" pitchFamily="2" charset="-78"/>
              </a:rPr>
              <a:t> </a:t>
            </a:r>
            <a:r>
              <a:rPr lang="en-US" sz="3600" dirty="0" err="1">
                <a:solidFill>
                  <a:srgbClr val="00B050"/>
                </a:solidFill>
                <a:cs typeface="PT Bold Heading" pitchFamily="2" charset="-78"/>
              </a:rPr>
              <a:t>المجتمع</a:t>
            </a:r>
            <a:r>
              <a:rPr lang="en-US" sz="3600" dirty="0">
                <a:solidFill>
                  <a:srgbClr val="00B050"/>
                </a:solidFill>
                <a:cs typeface="PT Bold Heading" pitchFamily="2" charset="-78"/>
              </a:rPr>
              <a:t> </a:t>
            </a:r>
            <a:r>
              <a:rPr lang="en-US" sz="3600" dirty="0" err="1">
                <a:solidFill>
                  <a:srgbClr val="00B050"/>
                </a:solidFill>
                <a:cs typeface="PT Bold Heading" pitchFamily="2" charset="-78"/>
              </a:rPr>
              <a:t>الراقي</a:t>
            </a:r>
            <a:r>
              <a:rPr lang="en-US" sz="3600" dirty="0">
                <a:cs typeface="PT Bold Heading" pitchFamily="2" charset="-78"/>
              </a:rPr>
              <a:t>.</a:t>
            </a:r>
          </a:p>
          <a:p>
            <a:pPr algn="r"/>
            <a:endParaRPr lang="en-US" sz="3600" dirty="0">
              <a:cs typeface="PT Bold Heading" pitchFamily="2" charset="-78"/>
            </a:endParaRPr>
          </a:p>
        </p:txBody>
      </p:sp>
    </p:spTree>
    <p:extLst>
      <p:ext uri="{BB962C8B-B14F-4D97-AF65-F5344CB8AC3E}">
        <p14:creationId xmlns:p14="http://schemas.microsoft.com/office/powerpoint/2010/main" val="353343405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rtl="1"/>
            <a:r>
              <a:rPr lang="ar-SA" dirty="0">
                <a:cs typeface="PT Bold Heading" pitchFamily="2" charset="-78"/>
              </a:rPr>
              <a:t>اتيكيت العزاء أو قواعد تقديم واجب العزاء</a:t>
            </a:r>
            <a:endParaRPr lang="en-US" dirty="0">
              <a:cs typeface="PT Bold Heading" pitchFamily="2" charset="-78"/>
            </a:endParaRPr>
          </a:p>
        </p:txBody>
      </p:sp>
      <p:sp>
        <p:nvSpPr>
          <p:cNvPr id="3" name="عنصر نائب للمحتوى 2"/>
          <p:cNvSpPr>
            <a:spLocks noGrp="1"/>
          </p:cNvSpPr>
          <p:nvPr>
            <p:ph idx="1"/>
          </p:nvPr>
        </p:nvSpPr>
        <p:spPr>
          <a:xfrm>
            <a:off x="228600" y="1600200"/>
            <a:ext cx="8763000" cy="51054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sz="4400" dirty="0" smtClean="0"/>
              <a:t>أهم </a:t>
            </a:r>
            <a:r>
              <a:rPr lang="ar-SA" sz="4400" dirty="0"/>
              <a:t>قواعد الإتيكيت التي يجب التقيد بها أثناء أداء واجب العزاء وهي : </a:t>
            </a:r>
            <a:endParaRPr lang="en-US" sz="4400" dirty="0"/>
          </a:p>
          <a:p>
            <a:pPr marL="0" indent="0" algn="r" rtl="1">
              <a:buNone/>
            </a:pPr>
            <a:r>
              <a:rPr lang="ar-SA" sz="4400" b="1" u="dbl" dirty="0"/>
              <a:t>القاعدة الأولى:</a:t>
            </a:r>
            <a:r>
              <a:rPr lang="ar-SA" sz="4400" dirty="0"/>
              <a:t> لكي تُظهر اهتمامك بالشخص المتوفي وبعائلته عليك أن تكون متواجد في بداية العزاء وأن تحضر كل مراسم الدفن، وبشكلٍ خاص إذا كان المتوفي من الأشخاص المقربين لديك. </a:t>
            </a:r>
            <a:endParaRPr lang="en-US" sz="4400" dirty="0"/>
          </a:p>
          <a:p>
            <a:pPr marL="0" indent="0" algn="r">
              <a:buNone/>
            </a:pPr>
            <a:endParaRPr lang="en-US" sz="4400" dirty="0"/>
          </a:p>
        </p:txBody>
      </p:sp>
    </p:spTree>
    <p:extLst>
      <p:ext uri="{BB962C8B-B14F-4D97-AF65-F5344CB8AC3E}">
        <p14:creationId xmlns:p14="http://schemas.microsoft.com/office/powerpoint/2010/main" val="16626537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86800" cy="61722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4400" b="1" u="dbl" dirty="0"/>
              <a:t>القاعدة الثانية:</a:t>
            </a:r>
            <a:r>
              <a:rPr lang="ar-SA" sz="4400" dirty="0"/>
              <a:t> في حال كنت متواجداً في نفس البلد الذي يُقام فيه العزاء، إياك أن ترسل التعزية الكترونياً أو عبر رسائل الموبايل، لأنّ ذلك يُعتبر </a:t>
            </a:r>
            <a:r>
              <a:rPr lang="ar-SA" sz="4400" dirty="0" err="1"/>
              <a:t>إنتقاصاً</a:t>
            </a:r>
            <a:r>
              <a:rPr lang="ar-SA" sz="4400" dirty="0"/>
              <a:t> في حق الآخرين وعدم احترام لهم. </a:t>
            </a:r>
            <a:endParaRPr lang="en-US" sz="4400" dirty="0"/>
          </a:p>
          <a:p>
            <a:pPr marL="0" indent="0" algn="r" rtl="1">
              <a:buNone/>
            </a:pPr>
            <a:r>
              <a:rPr lang="ar-SA" sz="4400" b="1" u="dbl" dirty="0"/>
              <a:t>القاعدة الثالثة</a:t>
            </a:r>
            <a:r>
              <a:rPr lang="ar-SA" sz="4400" dirty="0"/>
              <a:t>: عليك أن تؤدي واجب العزاء بطريقةٍ منظّمة، كأن تبدأ بالسلام ابتداءً من اليمين إلى اليسار، وفي حال كان الشخص الذي تقوم بتعزيتهِ مقرباً منك عليك أن </a:t>
            </a:r>
            <a:r>
              <a:rPr lang="ar-SA" sz="4400" dirty="0" smtClean="0"/>
              <a:t>تعانقه</a:t>
            </a:r>
            <a:r>
              <a:rPr lang="ar-EG" sz="4400" dirty="0" smtClean="0"/>
              <a:t>.</a:t>
            </a:r>
            <a:endParaRPr lang="en-US" sz="4400" dirty="0"/>
          </a:p>
        </p:txBody>
      </p:sp>
    </p:spTree>
    <p:extLst>
      <p:ext uri="{BB962C8B-B14F-4D97-AF65-F5344CB8AC3E}">
        <p14:creationId xmlns:p14="http://schemas.microsoft.com/office/powerpoint/2010/main" val="34923201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28600"/>
            <a:ext cx="8610600" cy="63246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4800" b="1" u="dbl" dirty="0"/>
              <a:t>القاعدة الرابعة</a:t>
            </a:r>
            <a:r>
              <a:rPr lang="ar-SA" sz="4800" dirty="0"/>
              <a:t>: يجب عليك عدم استخدام الجهاز الخليوي أو اللعب فيه خلال العزاء، كما يجب وضعه على النمط الصامت لكي لا يُصدر صوتاً مزعجاً أو قويّاً. </a:t>
            </a:r>
            <a:endParaRPr lang="en-US" sz="4800" dirty="0"/>
          </a:p>
          <a:p>
            <a:pPr marL="0" indent="0" algn="r" rtl="1">
              <a:buNone/>
            </a:pPr>
            <a:r>
              <a:rPr lang="ar-SA" sz="4800" b="1" u="dbl" dirty="0"/>
              <a:t>القاعدة الخامسة</a:t>
            </a:r>
            <a:r>
              <a:rPr lang="ar-SA" sz="4800" dirty="0"/>
              <a:t>: يجب الحرص على الالتزام باللباس الرسمي الأسود أو اللون الغامق الموحد خلال تأدية واجب العزاء، والابتعاد عن اللباس </a:t>
            </a:r>
            <a:r>
              <a:rPr lang="ar-SA" sz="4800" dirty="0" smtClean="0"/>
              <a:t>الملون</a:t>
            </a:r>
            <a:endParaRPr lang="ar-EG" sz="4800" dirty="0" smtClean="0"/>
          </a:p>
          <a:p>
            <a:pPr marL="0" indent="0" algn="r" rtl="1">
              <a:buNone/>
            </a:pPr>
            <a:endParaRPr lang="en-US" sz="4800" dirty="0"/>
          </a:p>
        </p:txBody>
      </p:sp>
    </p:spTree>
    <p:extLst>
      <p:ext uri="{BB962C8B-B14F-4D97-AF65-F5344CB8AC3E}">
        <p14:creationId xmlns:p14="http://schemas.microsoft.com/office/powerpoint/2010/main" val="28555341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4008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3600" b="1" u="dbl" dirty="0"/>
              <a:t>القاعدة السادسة</a:t>
            </a:r>
            <a:r>
              <a:rPr lang="ar-SA" sz="3600" dirty="0"/>
              <a:t>: عليك أن تتجنّب الأحاديث الجانبيّة مع الآخرين خلال العزاء وذلك احتراماً لروح الميت ولحزن عائلته. </a:t>
            </a:r>
            <a:endParaRPr lang="en-US" sz="3600" dirty="0"/>
          </a:p>
          <a:p>
            <a:pPr marL="0" indent="0" algn="r" rtl="1">
              <a:buNone/>
            </a:pPr>
            <a:r>
              <a:rPr lang="ar-SA" sz="3600" b="1" u="dbl" dirty="0"/>
              <a:t>القاعدة السابعة</a:t>
            </a:r>
            <a:r>
              <a:rPr lang="ar-SA" sz="3600" dirty="0"/>
              <a:t>: يجب أن تكون حريصاً على عدم التدخل بالأمور الشخصيّة لأهل المتوفي، كأن تسألهم مثلاً عن اللحظات الأخيرة للمتوفي، أو عن الأسباب التي أدت إلى وفاتهِ، لأن ذلك قد يُسبب الاحراج لهم. القاعدة </a:t>
            </a:r>
            <a:endParaRPr lang="en-US" sz="3600" dirty="0"/>
          </a:p>
          <a:p>
            <a:pPr marL="0" indent="0" algn="r" rtl="1">
              <a:buNone/>
            </a:pPr>
            <a:r>
              <a:rPr lang="ar-SA" sz="3600" b="1" u="sng" dirty="0"/>
              <a:t>الثامنة: </a:t>
            </a:r>
            <a:r>
              <a:rPr lang="ar-SA" sz="3600" dirty="0"/>
              <a:t>عليك أن لا تبالغ بإظهار مشاعر الحزن مهما كان المتوفي قريب منك، فلا تبكي بصوتٍ مرتفع، ولا تصرخ بشكلٍ مبالغ، لأنّ ذلك سيزيد من حزن أهل الفقيد، وسيزيد من أجواء التوتر في الصالة</a:t>
            </a:r>
            <a:r>
              <a:rPr lang="en-US" sz="3600" dirty="0"/>
              <a:t>.</a:t>
            </a:r>
          </a:p>
          <a:p>
            <a:pPr marL="0" indent="0" algn="r">
              <a:buNone/>
            </a:pPr>
            <a:endParaRPr lang="en-US" sz="3600" dirty="0"/>
          </a:p>
        </p:txBody>
      </p:sp>
    </p:spTree>
    <p:extLst>
      <p:ext uri="{BB962C8B-B14F-4D97-AF65-F5344CB8AC3E}">
        <p14:creationId xmlns:p14="http://schemas.microsoft.com/office/powerpoint/2010/main" val="6892938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28600"/>
            <a:ext cx="8534400" cy="6324600"/>
          </a:xfrm>
        </p:spPr>
        <p:style>
          <a:lnRef idx="1">
            <a:schemeClr val="accent3"/>
          </a:lnRef>
          <a:fillRef idx="2">
            <a:schemeClr val="accent3"/>
          </a:fillRef>
          <a:effectRef idx="1">
            <a:schemeClr val="accent3"/>
          </a:effectRef>
          <a:fontRef idx="minor">
            <a:schemeClr val="dk1"/>
          </a:fontRef>
        </p:style>
        <p:txBody>
          <a:bodyPr>
            <a:normAutofit/>
          </a:bodyPr>
          <a:lstStyle/>
          <a:p>
            <a:pPr algn="r" rtl="1"/>
            <a:r>
              <a:rPr lang="en-US" sz="4400" dirty="0" err="1" smtClean="0">
                <a:solidFill>
                  <a:srgbClr val="FF0000"/>
                </a:solidFill>
                <a:cs typeface="PT Bold Heading" pitchFamily="2" charset="-78"/>
              </a:rPr>
              <a:t>كان</a:t>
            </a:r>
            <a:r>
              <a:rPr lang="en-US" sz="4400" dirty="0" smtClean="0">
                <a:solidFill>
                  <a:srgbClr val="FF0000"/>
                </a:solidFill>
                <a:cs typeface="PT Bold Heading" pitchFamily="2" charset="-78"/>
              </a:rPr>
              <a:t> </a:t>
            </a:r>
            <a:r>
              <a:rPr lang="en-US" sz="4400" dirty="0" err="1">
                <a:solidFill>
                  <a:srgbClr val="FF0000"/>
                </a:solidFill>
                <a:cs typeface="PT Bold Heading" pitchFamily="2" charset="-78"/>
              </a:rPr>
              <a:t>الملك</a:t>
            </a:r>
            <a:r>
              <a:rPr lang="en-US" sz="4400" dirty="0">
                <a:solidFill>
                  <a:srgbClr val="FF0000"/>
                </a:solidFill>
                <a:cs typeface="PT Bold Heading" pitchFamily="2" charset="-78"/>
              </a:rPr>
              <a:t> </a:t>
            </a:r>
            <a:r>
              <a:rPr lang="en-US" sz="4400" dirty="0" err="1">
                <a:solidFill>
                  <a:srgbClr val="FF0000"/>
                </a:solidFill>
                <a:cs typeface="PT Bold Heading" pitchFamily="2" charset="-78"/>
              </a:rPr>
              <a:t>الفرنسي</a:t>
            </a:r>
            <a:r>
              <a:rPr lang="en-US" sz="4400" dirty="0">
                <a:solidFill>
                  <a:srgbClr val="FF0000"/>
                </a:solidFill>
                <a:cs typeface="PT Bold Heading" pitchFamily="2" charset="-78"/>
              </a:rPr>
              <a:t> </a:t>
            </a:r>
            <a:r>
              <a:rPr lang="en-US" sz="4400" dirty="0" err="1">
                <a:solidFill>
                  <a:srgbClr val="FF0000"/>
                </a:solidFill>
                <a:cs typeface="PT Bold Heading" pitchFamily="2" charset="-78"/>
              </a:rPr>
              <a:t>لويس</a:t>
            </a:r>
            <a:r>
              <a:rPr lang="en-US" sz="4400" dirty="0">
                <a:solidFill>
                  <a:srgbClr val="FF0000"/>
                </a:solidFill>
                <a:cs typeface="PT Bold Heading" pitchFamily="2" charset="-78"/>
              </a:rPr>
              <a:t> </a:t>
            </a:r>
            <a:r>
              <a:rPr lang="en-US" sz="4400" dirty="0" err="1">
                <a:solidFill>
                  <a:srgbClr val="FF0000"/>
                </a:solidFill>
                <a:cs typeface="PT Bold Heading" pitchFamily="2" charset="-78"/>
              </a:rPr>
              <a:t>الرابع</a:t>
            </a:r>
            <a:r>
              <a:rPr lang="en-US" sz="4400" dirty="0">
                <a:solidFill>
                  <a:srgbClr val="FF0000"/>
                </a:solidFill>
                <a:cs typeface="PT Bold Heading" pitchFamily="2" charset="-78"/>
              </a:rPr>
              <a:t> </a:t>
            </a:r>
            <a:r>
              <a:rPr lang="en-US" sz="4400" dirty="0" err="1">
                <a:solidFill>
                  <a:srgbClr val="FF0000"/>
                </a:solidFill>
                <a:cs typeface="PT Bold Heading" pitchFamily="2" charset="-78"/>
              </a:rPr>
              <a:t>عشر</a:t>
            </a:r>
            <a:r>
              <a:rPr lang="en-US" sz="4400" dirty="0">
                <a:solidFill>
                  <a:srgbClr val="FF0000"/>
                </a:solidFill>
                <a:cs typeface="PT Bold Heading" pitchFamily="2" charset="-78"/>
              </a:rPr>
              <a:t> </a:t>
            </a:r>
            <a:r>
              <a:rPr lang="en-US" sz="4400" dirty="0" err="1">
                <a:solidFill>
                  <a:srgbClr val="FF0000"/>
                </a:solidFill>
                <a:cs typeface="PT Bold Heading" pitchFamily="2" charset="-78"/>
              </a:rPr>
              <a:t>حريصًا</a:t>
            </a:r>
            <a:r>
              <a:rPr lang="en-US" sz="4400" dirty="0">
                <a:solidFill>
                  <a:srgbClr val="FF0000"/>
                </a:solidFill>
                <a:cs typeface="PT Bold Heading" pitchFamily="2" charset="-78"/>
              </a:rPr>
              <a:t> </a:t>
            </a:r>
            <a:r>
              <a:rPr lang="en-US" sz="4400" dirty="0" err="1">
                <a:solidFill>
                  <a:srgbClr val="FF0000"/>
                </a:solidFill>
                <a:cs typeface="PT Bold Heading" pitchFamily="2" charset="-78"/>
              </a:rPr>
              <a:t>على</a:t>
            </a:r>
            <a:r>
              <a:rPr lang="en-US" sz="4400" dirty="0">
                <a:solidFill>
                  <a:srgbClr val="FF0000"/>
                </a:solidFill>
                <a:cs typeface="PT Bold Heading" pitchFamily="2" charset="-78"/>
              </a:rPr>
              <a:t> </a:t>
            </a:r>
            <a:r>
              <a:rPr lang="en-US" sz="4400" dirty="0" err="1">
                <a:solidFill>
                  <a:srgbClr val="FF0000"/>
                </a:solidFill>
                <a:cs typeface="PT Bold Heading" pitchFamily="2" charset="-78"/>
              </a:rPr>
              <a:t>جعل</a:t>
            </a:r>
            <a:r>
              <a:rPr lang="en-US" sz="4400" dirty="0">
                <a:solidFill>
                  <a:srgbClr val="FF0000"/>
                </a:solidFill>
                <a:cs typeface="PT Bold Heading" pitchFamily="2" charset="-78"/>
              </a:rPr>
              <a:t> </a:t>
            </a:r>
            <a:r>
              <a:rPr lang="en-US" sz="4400" dirty="0" err="1">
                <a:solidFill>
                  <a:srgbClr val="FF0000"/>
                </a:solidFill>
                <a:cs typeface="PT Bold Heading" pitchFamily="2" charset="-78"/>
              </a:rPr>
              <a:t>بلاطه</a:t>
            </a:r>
            <a:r>
              <a:rPr lang="en-US" sz="4400" dirty="0">
                <a:solidFill>
                  <a:srgbClr val="FF0000"/>
                </a:solidFill>
                <a:cs typeface="PT Bold Heading" pitchFamily="2" charset="-78"/>
              </a:rPr>
              <a:t> </a:t>
            </a:r>
            <a:r>
              <a:rPr lang="en-US" sz="4400" dirty="0" err="1">
                <a:solidFill>
                  <a:srgbClr val="FF0000"/>
                </a:solidFill>
                <a:cs typeface="PT Bold Heading" pitchFamily="2" charset="-78"/>
              </a:rPr>
              <a:t>الملكي</a:t>
            </a:r>
            <a:r>
              <a:rPr lang="en-US" sz="4400" dirty="0">
                <a:solidFill>
                  <a:srgbClr val="FF0000"/>
                </a:solidFill>
                <a:cs typeface="PT Bold Heading" pitchFamily="2" charset="-78"/>
              </a:rPr>
              <a:t> </a:t>
            </a:r>
            <a:r>
              <a:rPr lang="en-US" sz="4400" dirty="0" err="1">
                <a:solidFill>
                  <a:srgbClr val="FF0000"/>
                </a:solidFill>
                <a:cs typeface="PT Bold Heading" pitchFamily="2" charset="-78"/>
              </a:rPr>
              <a:t>قدوة</a:t>
            </a:r>
            <a:r>
              <a:rPr lang="en-US" sz="4400" dirty="0">
                <a:solidFill>
                  <a:srgbClr val="FF0000"/>
                </a:solidFill>
                <a:cs typeface="PT Bold Heading" pitchFamily="2" charset="-78"/>
              </a:rPr>
              <a:t> </a:t>
            </a:r>
            <a:r>
              <a:rPr lang="en-US" sz="4400" dirty="0" err="1">
                <a:solidFill>
                  <a:srgbClr val="FF0000"/>
                </a:solidFill>
                <a:cs typeface="PT Bold Heading" pitchFamily="2" charset="-78"/>
              </a:rPr>
              <a:t>ومثالًا</a:t>
            </a:r>
            <a:r>
              <a:rPr lang="en-US" sz="4400" dirty="0">
                <a:solidFill>
                  <a:srgbClr val="FF0000"/>
                </a:solidFill>
                <a:cs typeface="PT Bold Heading" pitchFamily="2" charset="-78"/>
              </a:rPr>
              <a:t> </a:t>
            </a:r>
            <a:r>
              <a:rPr lang="en-US" sz="4400" dirty="0" err="1">
                <a:solidFill>
                  <a:srgbClr val="FF0000"/>
                </a:solidFill>
                <a:cs typeface="PT Bold Heading" pitchFamily="2" charset="-78"/>
              </a:rPr>
              <a:t>لجميع</a:t>
            </a:r>
            <a:r>
              <a:rPr lang="en-US" sz="4400" dirty="0">
                <a:solidFill>
                  <a:srgbClr val="FF0000"/>
                </a:solidFill>
                <a:cs typeface="PT Bold Heading" pitchFamily="2" charset="-78"/>
              </a:rPr>
              <a:t> </a:t>
            </a:r>
            <a:r>
              <a:rPr lang="en-US" sz="4400" dirty="0" err="1">
                <a:solidFill>
                  <a:srgbClr val="FF0000"/>
                </a:solidFill>
                <a:cs typeface="PT Bold Heading" pitchFamily="2" charset="-78"/>
              </a:rPr>
              <a:t>بلاطات</a:t>
            </a:r>
            <a:r>
              <a:rPr lang="en-US" sz="4400" dirty="0">
                <a:solidFill>
                  <a:srgbClr val="FF0000"/>
                </a:solidFill>
                <a:cs typeface="PT Bold Heading" pitchFamily="2" charset="-78"/>
              </a:rPr>
              <a:t> </a:t>
            </a:r>
            <a:r>
              <a:rPr lang="en-US" sz="4400" dirty="0" err="1">
                <a:solidFill>
                  <a:srgbClr val="FF0000"/>
                </a:solidFill>
                <a:cs typeface="PT Bold Heading" pitchFamily="2" charset="-78"/>
              </a:rPr>
              <a:t>أوروبا</a:t>
            </a:r>
            <a:r>
              <a:rPr lang="en-US" sz="4400" dirty="0">
                <a:solidFill>
                  <a:srgbClr val="FF0000"/>
                </a:solidFill>
                <a:cs typeface="PT Bold Heading" pitchFamily="2" charset="-78"/>
              </a:rPr>
              <a:t>. </a:t>
            </a:r>
          </a:p>
          <a:p>
            <a:pPr algn="r" rtl="1"/>
            <a:r>
              <a:rPr lang="ar-SA" sz="4400" dirty="0">
                <a:cs typeface="PT Bold Heading" pitchFamily="2" charset="-78"/>
              </a:rPr>
              <a:t>واقترن علم الإتيكيت </a:t>
            </a:r>
            <a:r>
              <a:rPr lang="ar-SA" sz="4400" dirty="0" smtClean="0">
                <a:cs typeface="PT Bold Heading" pitchFamily="2" charset="-78"/>
              </a:rPr>
              <a:t>الحديث، </a:t>
            </a:r>
            <a:r>
              <a:rPr lang="ar-SA" sz="4400" dirty="0">
                <a:cs typeface="PT Bold Heading" pitchFamily="2" charset="-78"/>
              </a:rPr>
              <a:t>بالنظام الملكي في فرنسا. ففي زمن الحقبة الارستقراطية، شهد فن الإتيكيت أرقى صوره وبلغ عصره الذهبي مع ظهور الارستقراطية الفرنسية وتقاليدها الرائعة. </a:t>
            </a:r>
            <a:endParaRPr lang="en-US" sz="4400" dirty="0">
              <a:cs typeface="PT Bold Heading" pitchFamily="2" charset="-78"/>
            </a:endParaRPr>
          </a:p>
          <a:p>
            <a:pPr algn="r"/>
            <a:endParaRPr lang="en-US" sz="4400" dirty="0">
              <a:cs typeface="PT Bold Heading" pitchFamily="2" charset="-78"/>
            </a:endParaRPr>
          </a:p>
        </p:txBody>
      </p:sp>
    </p:spTree>
    <p:extLst>
      <p:ext uri="{BB962C8B-B14F-4D97-AF65-F5344CB8AC3E}">
        <p14:creationId xmlns:p14="http://schemas.microsoft.com/office/powerpoint/2010/main" val="12481216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477000"/>
          </a:xfrm>
        </p:spPr>
        <p:style>
          <a:lnRef idx="1">
            <a:schemeClr val="accent6"/>
          </a:lnRef>
          <a:fillRef idx="2">
            <a:schemeClr val="accent6"/>
          </a:fillRef>
          <a:effectRef idx="1">
            <a:schemeClr val="accent6"/>
          </a:effectRef>
          <a:fontRef idx="minor">
            <a:schemeClr val="dk1"/>
          </a:fontRef>
        </p:style>
        <p:txBody>
          <a:bodyPr>
            <a:normAutofit/>
          </a:bodyPr>
          <a:lstStyle/>
          <a:p>
            <a:pPr algn="r" rtl="1"/>
            <a:r>
              <a:rPr lang="ar-SA" sz="3600" dirty="0" smtClean="0">
                <a:solidFill>
                  <a:srgbClr val="00B050"/>
                </a:solidFill>
                <a:cs typeface="PT Bold Heading" pitchFamily="2" charset="-78"/>
              </a:rPr>
              <a:t>عرفت </a:t>
            </a:r>
            <a:r>
              <a:rPr lang="ar-SA" sz="3600" dirty="0">
                <a:solidFill>
                  <a:srgbClr val="00B050"/>
                </a:solidFill>
                <a:cs typeface="PT Bold Heading" pitchFamily="2" charset="-78"/>
              </a:rPr>
              <a:t>مصر فن المراسيم والبروتوكول والإتيكيت منذ العصر الفرعوني. ويظهر ذلك من خلال النقوش المرسومة على جدران المعابد وفي بعض المخطوطات القديمة، مثل كتاب «الموتى» الذي ينطوي على تقاليد وسلوكيات خاصة لا تتبع في حالة الوفاة فحسب، إنما في كل شؤون الحياة الأخرى. </a:t>
            </a:r>
            <a:endParaRPr lang="en-US" sz="3600" dirty="0">
              <a:solidFill>
                <a:srgbClr val="00B050"/>
              </a:solidFill>
              <a:cs typeface="PT Bold Heading" pitchFamily="2" charset="-78"/>
            </a:endParaRPr>
          </a:p>
          <a:p>
            <a:pPr algn="r" rtl="1"/>
            <a:r>
              <a:rPr lang="ar-SA" sz="3600" dirty="0" smtClean="0">
                <a:solidFill>
                  <a:srgbClr val="C00000"/>
                </a:solidFill>
                <a:cs typeface="PT Bold Heading" pitchFamily="2" charset="-78"/>
              </a:rPr>
              <a:t>أول </a:t>
            </a:r>
            <a:r>
              <a:rPr lang="ar-SA" sz="3600" dirty="0">
                <a:solidFill>
                  <a:srgbClr val="C00000"/>
                </a:solidFill>
                <a:cs typeface="PT Bold Heading" pitchFamily="2" charset="-78"/>
              </a:rPr>
              <a:t>مخطوطة تحدثت عن أصول السلوك وآدابه، تعود إلى </a:t>
            </a:r>
            <a:r>
              <a:rPr lang="ar-SA" sz="3600" b="1" dirty="0" err="1">
                <a:solidFill>
                  <a:srgbClr val="C00000"/>
                </a:solidFill>
                <a:cs typeface="PT Bold Heading" pitchFamily="2" charset="-78"/>
              </a:rPr>
              <a:t>بتاح</a:t>
            </a:r>
            <a:r>
              <a:rPr lang="ar-SA" sz="3600" b="1" dirty="0">
                <a:solidFill>
                  <a:srgbClr val="C00000"/>
                </a:solidFill>
                <a:cs typeface="PT Bold Heading" pitchFamily="2" charset="-78"/>
              </a:rPr>
              <a:t> </a:t>
            </a:r>
            <a:r>
              <a:rPr lang="ar-SA" sz="3600" b="1" dirty="0" err="1">
                <a:solidFill>
                  <a:srgbClr val="C00000"/>
                </a:solidFill>
                <a:cs typeface="PT Bold Heading" pitchFamily="2" charset="-78"/>
              </a:rPr>
              <a:t>حوتب</a:t>
            </a:r>
            <a:r>
              <a:rPr lang="ar-SA" sz="3600" dirty="0">
                <a:solidFill>
                  <a:srgbClr val="C00000"/>
                </a:solidFill>
                <a:cs typeface="PT Bold Heading" pitchFamily="2" charset="-78"/>
              </a:rPr>
              <a:t>، وزير الفرعون «</a:t>
            </a:r>
            <a:r>
              <a:rPr lang="ar-SA" sz="3600" b="1" dirty="0">
                <a:solidFill>
                  <a:srgbClr val="C00000"/>
                </a:solidFill>
                <a:cs typeface="PT Bold Heading" pitchFamily="2" charset="-78"/>
              </a:rPr>
              <a:t>جد كارع</a:t>
            </a:r>
            <a:r>
              <a:rPr lang="ar-SA" sz="3600" dirty="0">
                <a:solidFill>
                  <a:srgbClr val="C00000"/>
                </a:solidFill>
                <a:cs typeface="PT Bold Heading" pitchFamily="2" charset="-78"/>
              </a:rPr>
              <a:t>» الذي حكم مصر القديمة ما بين 2414 و2375 ق . م.</a:t>
            </a:r>
            <a:endParaRPr lang="en-US" sz="3600" dirty="0">
              <a:solidFill>
                <a:srgbClr val="C00000"/>
              </a:solidFill>
              <a:cs typeface="PT Bold Heading" pitchFamily="2" charset="-78"/>
            </a:endParaRPr>
          </a:p>
          <a:p>
            <a:pPr algn="r"/>
            <a:endParaRPr lang="en-US" sz="3600" dirty="0">
              <a:cs typeface="PT Bold Heading" pitchFamily="2" charset="-78"/>
            </a:endParaRPr>
          </a:p>
        </p:txBody>
      </p:sp>
    </p:spTree>
    <p:extLst>
      <p:ext uri="{BB962C8B-B14F-4D97-AF65-F5344CB8AC3E}">
        <p14:creationId xmlns:p14="http://schemas.microsoft.com/office/powerpoint/2010/main" val="14223045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4398</Words>
  <Application>Microsoft Office PowerPoint</Application>
  <PresentationFormat>عرض على الشاشة (3:4)‏</PresentationFormat>
  <Paragraphs>323</Paragraphs>
  <Slides>73</Slides>
  <Notes>0</Notes>
  <HiddenSlides>0</HiddenSlides>
  <MMClips>0</MMClips>
  <ScaleCrop>false</ScaleCrop>
  <HeadingPairs>
    <vt:vector size="4" baseType="variant">
      <vt:variant>
        <vt:lpstr>نسق</vt:lpstr>
      </vt:variant>
      <vt:variant>
        <vt:i4>1</vt:i4>
      </vt:variant>
      <vt:variant>
        <vt:lpstr>عناوين الشرائح</vt:lpstr>
      </vt:variant>
      <vt:variant>
        <vt:i4>73</vt:i4>
      </vt:variant>
    </vt:vector>
  </HeadingPairs>
  <TitlesOfParts>
    <vt:vector size="74" baseType="lpstr">
      <vt:lpstr>نسق Office</vt:lpstr>
      <vt:lpstr> فن الاتيكيت والبروتوكول 1</vt:lpstr>
      <vt:lpstr>عرض تقديمي في PowerPoint</vt:lpstr>
      <vt:lpstr>عرض تقديمي في PowerPoint</vt:lpstr>
      <vt:lpstr>عرض تقديمي في PowerPoint</vt:lpstr>
      <vt:lpstr>عرض تقديمي في PowerPoint</vt:lpstr>
      <vt:lpstr> هل الاتيكيت موهبة أم دراسة أم كليهما معا ؟  </vt:lpstr>
      <vt:lpstr>نشأة الاتيكيت </vt:lpstr>
      <vt:lpstr>عرض تقديمي في PowerPoint</vt:lpstr>
      <vt:lpstr>عرض تقديمي في PowerPoint</vt:lpstr>
      <vt:lpstr>عرض تقديمي في PowerPoint</vt:lpstr>
      <vt:lpstr>مفهوم الاتيكيت </vt:lpstr>
      <vt:lpstr>عرض تقديمي في PowerPoint</vt:lpstr>
      <vt:lpstr>أهمية الاتيكيت </vt:lpstr>
      <vt:lpstr>عرض تقديمي في PowerPoint</vt:lpstr>
      <vt:lpstr>عرض تقديمي في PowerPoint</vt:lpstr>
      <vt:lpstr>إتيكيت التحدث </vt:lpstr>
      <vt:lpstr>اتيكيت الحديث مع المسئولين </vt:lpstr>
      <vt:lpstr>عرض تقديمي في PowerPoint</vt:lpstr>
      <vt:lpstr>قبل الحديث مع الآخرين لابد من مراعاة </vt:lpstr>
      <vt:lpstr>أثناء الحديث لابد من مراعاة </vt:lpstr>
      <vt:lpstr>أخطاء أثناء الحديث</vt:lpstr>
      <vt:lpstr>أهم مهارات التحدث </vt:lpstr>
      <vt:lpstr>عرض تقديمي في PowerPoint</vt:lpstr>
      <vt:lpstr>إتيكيت الاستماع والإنصـات</vt:lpstr>
      <vt:lpstr> الفرق بين السماع والاستماع </vt:lpstr>
      <vt:lpstr>عرض تقديمي في PowerPoint</vt:lpstr>
      <vt:lpstr>مراحل عملية الاستماع :</vt:lpstr>
      <vt:lpstr>عرض تقديمي في PowerPoint</vt:lpstr>
      <vt:lpstr>5 – مرحلة الاستجابة</vt:lpstr>
      <vt:lpstr>-6  مرحلة التذكر</vt:lpstr>
      <vt:lpstr>المهارات المطلوبة لإتقان مهارة الاستماع والإنصات</vt:lpstr>
      <vt:lpstr>عرض تقديمي في PowerPoint</vt:lpstr>
      <vt:lpstr>فوائد الانصات الجيد</vt:lpstr>
      <vt:lpstr>طرق ممارسة الانصات</vt:lpstr>
      <vt:lpstr>وصايا للإنصات الجيد</vt:lpstr>
      <vt:lpstr>عرض تقديمي في PowerPoint</vt:lpstr>
      <vt:lpstr>اتيكيـت المجاملات الاجتماعـية </vt:lpstr>
      <vt:lpstr>عرض تقديمي في PowerPoint</vt:lpstr>
      <vt:lpstr>1 - اتيكيت زيارة  كبار المسئولين </vt:lpstr>
      <vt:lpstr>عرض تقديمي في PowerPoint</vt:lpstr>
      <vt:lpstr>2 – أتيكيت الدعوة للمناسبات </vt:lpstr>
      <vt:lpstr>عرض تقديمي في PowerPoint</vt:lpstr>
      <vt:lpstr>عرض تقديمي في PowerPoint</vt:lpstr>
      <vt:lpstr>اعتبارات اللياقة والذوق في توجيه الدعوة </vt:lpstr>
      <vt:lpstr>عرض تقديمي في PowerPoint</vt:lpstr>
      <vt:lpstr>عرض تقديمي في PowerPoint</vt:lpstr>
      <vt:lpstr>3 - اتيكيت المواعيد </vt:lpstr>
      <vt:lpstr>عرض تقديمي في PowerPoint</vt:lpstr>
      <vt:lpstr>4 -  اتيكيت الاعتذار </vt:lpstr>
      <vt:lpstr>ب - اعتذار المؤسسات </vt:lpstr>
      <vt:lpstr>دبلوماسية الاعتذار </vt:lpstr>
      <vt:lpstr> 5-  اتيكيت الملابس </vt:lpstr>
      <vt:lpstr>عرض تقديمي في PowerPoint</vt:lpstr>
      <vt:lpstr> السيمي فورمال </vt:lpstr>
      <vt:lpstr>الملابس الكاجوال للرجال</vt:lpstr>
      <vt:lpstr>قواعد اتيكيت الملابس بالنسبة للمرأة </vt:lpstr>
      <vt:lpstr>عرض تقديمي في PowerPoint</vt:lpstr>
      <vt:lpstr>6 - اتيكيت التعارف </vt:lpstr>
      <vt:lpstr>عرض تقديمي في PowerPoint</vt:lpstr>
      <vt:lpstr>قواعد وآداب التعارف في الحفلات </vt:lpstr>
      <vt:lpstr>7 – اتيكيت المصافحة </vt:lpstr>
      <vt:lpstr>ويراعي عند المصافحة مجموعة المبادئ </vt:lpstr>
      <vt:lpstr>عرض تقديمي في PowerPoint</vt:lpstr>
      <vt:lpstr>عندما يلتقي الرجل والمرأة </vt:lpstr>
      <vt:lpstr>8 - إتيكيت  الضحك </vt:lpstr>
      <vt:lpstr>ب - اتيكيت الضحك في الأماكن العامة</vt:lpstr>
      <vt:lpstr>اتيكيت الضحك في الأماكن الخاصة</vt:lpstr>
      <vt:lpstr>9 - إتيكيت الجلوس فى السيارة</vt:lpstr>
      <vt:lpstr>عرض تقديمي في PowerPoint</vt:lpstr>
      <vt:lpstr>اتيكيت العزاء أو قواعد تقديم واجب العزاء</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فن الاتيكيت والبروتوكول 1</dc:title>
  <dc:creator>Dr. Mohamed</dc:creator>
  <cp:lastModifiedBy>Dr. Mohamed</cp:lastModifiedBy>
  <cp:revision>56</cp:revision>
  <dcterms:created xsi:type="dcterms:W3CDTF">2020-02-17T08:03:53Z</dcterms:created>
  <dcterms:modified xsi:type="dcterms:W3CDTF">2020-03-31T18:07:43Z</dcterms:modified>
</cp:coreProperties>
</file>